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309" r:id="rId3"/>
    <p:sldId id="284" r:id="rId4"/>
    <p:sldId id="308" r:id="rId5"/>
    <p:sldId id="290" r:id="rId6"/>
    <p:sldId id="306" r:id="rId7"/>
    <p:sldId id="318" r:id="rId8"/>
    <p:sldId id="312" r:id="rId9"/>
    <p:sldId id="319" r:id="rId10"/>
    <p:sldId id="326" r:id="rId11"/>
    <p:sldId id="322" r:id="rId12"/>
    <p:sldId id="324" r:id="rId13"/>
    <p:sldId id="325" r:id="rId14"/>
    <p:sldId id="317" r:id="rId15"/>
    <p:sldId id="328" r:id="rId16"/>
    <p:sldId id="305" r:id="rId17"/>
    <p:sldId id="327" r:id="rId18"/>
    <p:sldId id="289" r:id="rId1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D45E"/>
    <a:srgbClr val="FF8181"/>
    <a:srgbClr val="FF5353"/>
    <a:srgbClr val="A7D971"/>
    <a:srgbClr val="76B531"/>
    <a:srgbClr val="FFE471"/>
    <a:srgbClr val="FFD937"/>
    <a:srgbClr val="FFFD88"/>
    <a:srgbClr val="339933"/>
    <a:srgbClr val="FFE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06" autoAdjust="0"/>
    <p:restoredTop sz="94743" autoAdjust="0"/>
  </p:normalViewPr>
  <p:slideViewPr>
    <p:cSldViewPr>
      <p:cViewPr varScale="1">
        <p:scale>
          <a:sx n="155" d="100"/>
          <a:sy n="155" d="100"/>
        </p:scale>
        <p:origin x="-26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1CCFCD-BAEB-4697-BED2-745B81FAE6D3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A15245-59B7-4F2E-A72E-7CD9F63E968E}">
      <dgm:prSet phldrT="[Текст]"/>
      <dgm:spPr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50800" prst="coolSlant"/>
        </a:sp3d>
      </dgm:spPr>
      <dgm:t>
        <a:bodyPr/>
        <a:lstStyle/>
        <a:p>
          <a:r>
            <a:rPr lang="ru-RU" dirty="0"/>
            <a:t>Научное обоснование видового состава, объемов выпускаемой молоди и приоритетности водных объектов</a:t>
          </a:r>
        </a:p>
      </dgm:t>
    </dgm:pt>
    <dgm:pt modelId="{7AA20D8F-C8A5-4EE8-A920-26386A916323}" type="parTrans" cxnId="{BBBC8BDF-E211-4878-BA11-8FA13B48D871}">
      <dgm:prSet/>
      <dgm:spPr/>
      <dgm:t>
        <a:bodyPr/>
        <a:lstStyle/>
        <a:p>
          <a:endParaRPr lang="ru-RU"/>
        </a:p>
      </dgm:t>
    </dgm:pt>
    <dgm:pt modelId="{94C66BE2-326F-49AC-9FB5-6ACAF0E2096D}" type="sibTrans" cxnId="{BBBC8BDF-E211-4878-BA11-8FA13B48D871}">
      <dgm:prSet/>
      <dgm:spPr/>
      <dgm:t>
        <a:bodyPr/>
        <a:lstStyle/>
        <a:p>
          <a:endParaRPr lang="ru-RU"/>
        </a:p>
      </dgm:t>
    </dgm:pt>
    <dgm:pt modelId="{C91149FC-7801-40AF-9605-26BD92F77558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/>
            <a:t>молекулярно-генетическая идентификация осетровых рыб Каспия, Амура, Оби для оценки возврата</a:t>
          </a:r>
        </a:p>
      </dgm:t>
    </dgm:pt>
    <dgm:pt modelId="{42EA6504-8827-4394-8DD0-BC5BC4184968}" type="parTrans" cxnId="{BAC47EB8-51EF-4867-9CDB-D1F253E71914}">
      <dgm:prSet/>
      <dgm:spPr/>
      <dgm:t>
        <a:bodyPr/>
        <a:lstStyle/>
        <a:p>
          <a:endParaRPr lang="ru-RU"/>
        </a:p>
      </dgm:t>
    </dgm:pt>
    <dgm:pt modelId="{5369ED8F-FA8F-4104-9B5B-9C703359BC8D}" type="sibTrans" cxnId="{BAC47EB8-51EF-4867-9CDB-D1F253E71914}">
      <dgm:prSet/>
      <dgm:spPr/>
      <dgm:t>
        <a:bodyPr/>
        <a:lstStyle/>
        <a:p>
          <a:endParaRPr lang="ru-RU"/>
        </a:p>
      </dgm:t>
    </dgm:pt>
    <dgm:pt modelId="{1CBC182E-57D9-42B1-813C-A6C0F458783C}">
      <dgm:prSet phldrT="[Текст]"/>
      <dgm:spPr/>
      <dgm:t>
        <a:bodyPr/>
        <a:lstStyle/>
        <a:p>
          <a:r>
            <a:rPr lang="ru-RU" dirty="0"/>
            <a:t>Новые подходы к оценке эффективности искусственного воспроизводства</a:t>
          </a:r>
        </a:p>
      </dgm:t>
    </dgm:pt>
    <dgm:pt modelId="{9C4CD7B3-F650-44B0-A07E-217FFD187303}" type="sibTrans" cxnId="{4D72B533-543E-4BB2-BD89-9F7CD0622881}">
      <dgm:prSet/>
      <dgm:spPr/>
      <dgm:t>
        <a:bodyPr/>
        <a:lstStyle/>
        <a:p>
          <a:endParaRPr lang="ru-RU"/>
        </a:p>
      </dgm:t>
    </dgm:pt>
    <dgm:pt modelId="{AFC0400A-E50D-4284-BA5F-606D790D20B6}" type="parTrans" cxnId="{4D72B533-543E-4BB2-BD89-9F7CD0622881}">
      <dgm:prSet/>
      <dgm:spPr/>
      <dgm:t>
        <a:bodyPr/>
        <a:lstStyle/>
        <a:p>
          <a:endParaRPr lang="ru-RU"/>
        </a:p>
      </dgm:t>
    </dgm:pt>
    <dgm:pt modelId="{86F3CAE2-A3A0-4F19-B439-45740C2B9064}">
      <dgm:prSet/>
      <dgm:spPr>
        <a:solidFill>
          <a:schemeClr val="tx2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/>
            <a:t>приемные емкости водных объектов</a:t>
          </a:r>
        </a:p>
      </dgm:t>
    </dgm:pt>
    <dgm:pt modelId="{20183036-DA6F-47C2-8AAF-AA1FC3A92BEF}" type="parTrans" cxnId="{E5930FAC-67A2-43D2-8A2A-12E6BEC4FA5E}">
      <dgm:prSet/>
      <dgm:spPr/>
      <dgm:t>
        <a:bodyPr/>
        <a:lstStyle/>
        <a:p>
          <a:endParaRPr lang="ru-RU"/>
        </a:p>
      </dgm:t>
    </dgm:pt>
    <dgm:pt modelId="{FCE0D4A2-71BC-4686-B501-2780E0A7C26D}" type="sibTrans" cxnId="{E5930FAC-67A2-43D2-8A2A-12E6BEC4FA5E}">
      <dgm:prSet/>
      <dgm:spPr/>
      <dgm:t>
        <a:bodyPr/>
        <a:lstStyle/>
        <a:p>
          <a:endParaRPr lang="ru-RU"/>
        </a:p>
      </dgm:t>
    </dgm:pt>
    <dgm:pt modelId="{60B1E4AB-8107-485F-BD81-906A57D438E3}">
      <dgm:prSet/>
      <dgm:spPr>
        <a:solidFill>
          <a:schemeClr val="tx2">
            <a:lumMod val="20000"/>
            <a:lumOff val="80000"/>
            <a:alpha val="9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dirty="0"/>
            <a:t>рейтинговые списки водных биоресурсов и водных объектов </a:t>
          </a:r>
        </a:p>
      </dgm:t>
    </dgm:pt>
    <dgm:pt modelId="{21A74BC8-4C37-469A-89F1-7BF276273C9E}" type="parTrans" cxnId="{BC510978-7E57-461D-B94E-FEEC057D9055}">
      <dgm:prSet/>
      <dgm:spPr/>
      <dgm:t>
        <a:bodyPr/>
        <a:lstStyle/>
        <a:p>
          <a:endParaRPr lang="ru-RU"/>
        </a:p>
      </dgm:t>
    </dgm:pt>
    <dgm:pt modelId="{587A4759-FFCF-4108-85D4-6233D93F145E}" type="sibTrans" cxnId="{BC510978-7E57-461D-B94E-FEEC057D9055}">
      <dgm:prSet/>
      <dgm:spPr/>
      <dgm:t>
        <a:bodyPr/>
        <a:lstStyle/>
        <a:p>
          <a:endParaRPr lang="ru-RU"/>
        </a:p>
      </dgm:t>
    </dgm:pt>
    <dgm:pt modelId="{CFA45F62-BAD6-426B-BC52-9B3D7FEF27E9}">
      <dgm:prSet phldrT="[Текст]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dirty="0"/>
            <a:t>массовое мечение карповых, окуневых, </a:t>
          </a:r>
          <a:r>
            <a:rPr lang="ru-RU" dirty="0" err="1"/>
            <a:t>щуковых</a:t>
          </a:r>
          <a:r>
            <a:rPr lang="ru-RU" dirty="0"/>
            <a:t> рыб для оценки возврата</a:t>
          </a:r>
        </a:p>
      </dgm:t>
    </dgm:pt>
    <dgm:pt modelId="{CF0517C7-72FC-4DA5-B1B4-E53DB2A6B751}" type="parTrans" cxnId="{106F7FD8-1AF0-44CE-9014-E99B803A072A}">
      <dgm:prSet/>
      <dgm:spPr/>
      <dgm:t>
        <a:bodyPr/>
        <a:lstStyle/>
        <a:p>
          <a:endParaRPr lang="ru-RU"/>
        </a:p>
      </dgm:t>
    </dgm:pt>
    <dgm:pt modelId="{FBE295FA-ADA1-4D21-94D0-B1D3193C63D5}" type="sibTrans" cxnId="{106F7FD8-1AF0-44CE-9014-E99B803A072A}">
      <dgm:prSet/>
      <dgm:spPr/>
      <dgm:t>
        <a:bodyPr/>
        <a:lstStyle/>
        <a:p>
          <a:endParaRPr lang="ru-RU"/>
        </a:p>
      </dgm:t>
    </dgm:pt>
    <dgm:pt modelId="{96523654-58CA-47FA-A4AD-77100F73F6D9}" type="pres">
      <dgm:prSet presAssocID="{AF1CCFCD-BAEB-4697-BED2-745B81FAE6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3B09A9A-E21B-49DC-A08B-BD0265755273}" type="pres">
      <dgm:prSet presAssocID="{EDA15245-59B7-4F2E-A72E-7CD9F63E968E}" presName="composite" presStyleCnt="0"/>
      <dgm:spPr/>
    </dgm:pt>
    <dgm:pt modelId="{18F0FB7A-D80A-4EAD-B2A9-48F528AC5F6C}" type="pres">
      <dgm:prSet presAssocID="{EDA15245-59B7-4F2E-A72E-7CD9F63E968E}" presName="parTx" presStyleLbl="alignNode1" presStyleIdx="0" presStyleCnt="2" custLinFactNeighborX="344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8A132-E6C0-4F14-947E-372EBB15DDD6}" type="pres">
      <dgm:prSet presAssocID="{EDA15245-59B7-4F2E-A72E-7CD9F63E968E}" presName="desTx" presStyleLbl="alignAccFollowNode1" presStyleIdx="0" presStyleCnt="2" custLinFactNeighborX="34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4A6E3-987C-4E1C-AA45-125468F4D0E0}" type="pres">
      <dgm:prSet presAssocID="{94C66BE2-326F-49AC-9FB5-6ACAF0E2096D}" presName="space" presStyleCnt="0"/>
      <dgm:spPr/>
    </dgm:pt>
    <dgm:pt modelId="{AEB5E8D8-3F35-417F-952A-7D2FEFF863C1}" type="pres">
      <dgm:prSet presAssocID="{1CBC182E-57D9-42B1-813C-A6C0F458783C}" presName="composite" presStyleCnt="0"/>
      <dgm:spPr/>
    </dgm:pt>
    <dgm:pt modelId="{C5589573-5360-4A1C-93B9-3001E00B2032}" type="pres">
      <dgm:prSet presAssocID="{1CBC182E-57D9-42B1-813C-A6C0F458783C}" presName="parTx" presStyleLbl="alignNode1" presStyleIdx="1" presStyleCnt="2" custLinFactNeighborX="-1673" custLinFactNeighborY="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947822-7299-4FD9-ACAE-1D75F513683A}" type="pres">
      <dgm:prSet presAssocID="{1CBC182E-57D9-42B1-813C-A6C0F458783C}" presName="desTx" presStyleLbl="alignAccFollowNode1" presStyleIdx="1" presStyleCnt="2" custLinFactNeighborX="-1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273D413-658D-4B8A-99B8-74554699BEED}" type="presOf" srcId="{86F3CAE2-A3A0-4F19-B439-45740C2B9064}" destId="{4CD8A132-E6C0-4F14-947E-372EBB15DDD6}" srcOrd="0" destOrd="0" presId="urn:microsoft.com/office/officeart/2005/8/layout/hList1"/>
    <dgm:cxn modelId="{E5930FAC-67A2-43D2-8A2A-12E6BEC4FA5E}" srcId="{EDA15245-59B7-4F2E-A72E-7CD9F63E968E}" destId="{86F3CAE2-A3A0-4F19-B439-45740C2B9064}" srcOrd="0" destOrd="0" parTransId="{20183036-DA6F-47C2-8AAF-AA1FC3A92BEF}" sibTransId="{FCE0D4A2-71BC-4686-B501-2780E0A7C26D}"/>
    <dgm:cxn modelId="{BC510978-7E57-461D-B94E-FEEC057D9055}" srcId="{EDA15245-59B7-4F2E-A72E-7CD9F63E968E}" destId="{60B1E4AB-8107-485F-BD81-906A57D438E3}" srcOrd="1" destOrd="0" parTransId="{21A74BC8-4C37-469A-89F1-7BF276273C9E}" sibTransId="{587A4759-FFCF-4108-85D4-6233D93F145E}"/>
    <dgm:cxn modelId="{106F7FD8-1AF0-44CE-9014-E99B803A072A}" srcId="{1CBC182E-57D9-42B1-813C-A6C0F458783C}" destId="{CFA45F62-BAD6-426B-BC52-9B3D7FEF27E9}" srcOrd="1" destOrd="0" parTransId="{CF0517C7-72FC-4DA5-B1B4-E53DB2A6B751}" sibTransId="{FBE295FA-ADA1-4D21-94D0-B1D3193C63D5}"/>
    <dgm:cxn modelId="{4EF8CD5C-9A3E-4C49-803C-19404894DA33}" type="presOf" srcId="{1CBC182E-57D9-42B1-813C-A6C0F458783C}" destId="{C5589573-5360-4A1C-93B9-3001E00B2032}" srcOrd="0" destOrd="0" presId="urn:microsoft.com/office/officeart/2005/8/layout/hList1"/>
    <dgm:cxn modelId="{476EC755-23C5-402B-A64C-E6CD27EB9B82}" type="presOf" srcId="{CFA45F62-BAD6-426B-BC52-9B3D7FEF27E9}" destId="{1F947822-7299-4FD9-ACAE-1D75F513683A}" srcOrd="0" destOrd="1" presId="urn:microsoft.com/office/officeart/2005/8/layout/hList1"/>
    <dgm:cxn modelId="{795A721F-BAB3-42DD-A914-EDF7F1E3F60D}" type="presOf" srcId="{60B1E4AB-8107-485F-BD81-906A57D438E3}" destId="{4CD8A132-E6C0-4F14-947E-372EBB15DDD6}" srcOrd="0" destOrd="1" presId="urn:microsoft.com/office/officeart/2005/8/layout/hList1"/>
    <dgm:cxn modelId="{34B38376-1447-48FC-A24C-821A1B13DBFD}" type="presOf" srcId="{C91149FC-7801-40AF-9605-26BD92F77558}" destId="{1F947822-7299-4FD9-ACAE-1D75F513683A}" srcOrd="0" destOrd="0" presId="urn:microsoft.com/office/officeart/2005/8/layout/hList1"/>
    <dgm:cxn modelId="{7786E306-A9FD-4FF6-BF22-D66BF761899C}" type="presOf" srcId="{AF1CCFCD-BAEB-4697-BED2-745B81FAE6D3}" destId="{96523654-58CA-47FA-A4AD-77100F73F6D9}" srcOrd="0" destOrd="0" presId="urn:microsoft.com/office/officeart/2005/8/layout/hList1"/>
    <dgm:cxn modelId="{C9477917-658F-432C-9023-3D29DBCEACAA}" type="presOf" srcId="{EDA15245-59B7-4F2E-A72E-7CD9F63E968E}" destId="{18F0FB7A-D80A-4EAD-B2A9-48F528AC5F6C}" srcOrd="0" destOrd="0" presId="urn:microsoft.com/office/officeart/2005/8/layout/hList1"/>
    <dgm:cxn modelId="{BBBC8BDF-E211-4878-BA11-8FA13B48D871}" srcId="{AF1CCFCD-BAEB-4697-BED2-745B81FAE6D3}" destId="{EDA15245-59B7-4F2E-A72E-7CD9F63E968E}" srcOrd="0" destOrd="0" parTransId="{7AA20D8F-C8A5-4EE8-A920-26386A916323}" sibTransId="{94C66BE2-326F-49AC-9FB5-6ACAF0E2096D}"/>
    <dgm:cxn modelId="{BAC47EB8-51EF-4867-9CDB-D1F253E71914}" srcId="{1CBC182E-57D9-42B1-813C-A6C0F458783C}" destId="{C91149FC-7801-40AF-9605-26BD92F77558}" srcOrd="0" destOrd="0" parTransId="{42EA6504-8827-4394-8DD0-BC5BC4184968}" sibTransId="{5369ED8F-FA8F-4104-9B5B-9C703359BC8D}"/>
    <dgm:cxn modelId="{4D72B533-543E-4BB2-BD89-9F7CD0622881}" srcId="{AF1CCFCD-BAEB-4697-BED2-745B81FAE6D3}" destId="{1CBC182E-57D9-42B1-813C-A6C0F458783C}" srcOrd="1" destOrd="0" parTransId="{AFC0400A-E50D-4284-BA5F-606D790D20B6}" sibTransId="{9C4CD7B3-F650-44B0-A07E-217FFD187303}"/>
    <dgm:cxn modelId="{7F61E281-E89E-4D7D-8728-A2E15BE046AD}" type="presParOf" srcId="{96523654-58CA-47FA-A4AD-77100F73F6D9}" destId="{D3B09A9A-E21B-49DC-A08B-BD0265755273}" srcOrd="0" destOrd="0" presId="urn:microsoft.com/office/officeart/2005/8/layout/hList1"/>
    <dgm:cxn modelId="{CB6C86DB-3901-4210-AF57-8917C5EB1B6F}" type="presParOf" srcId="{D3B09A9A-E21B-49DC-A08B-BD0265755273}" destId="{18F0FB7A-D80A-4EAD-B2A9-48F528AC5F6C}" srcOrd="0" destOrd="0" presId="urn:microsoft.com/office/officeart/2005/8/layout/hList1"/>
    <dgm:cxn modelId="{650696AD-74C5-4AA7-9775-4843A3F74631}" type="presParOf" srcId="{D3B09A9A-E21B-49DC-A08B-BD0265755273}" destId="{4CD8A132-E6C0-4F14-947E-372EBB15DDD6}" srcOrd="1" destOrd="0" presId="urn:microsoft.com/office/officeart/2005/8/layout/hList1"/>
    <dgm:cxn modelId="{ED42EB26-4B79-4BE5-B46E-A1B9D3C76F25}" type="presParOf" srcId="{96523654-58CA-47FA-A4AD-77100F73F6D9}" destId="{2184A6E3-987C-4E1C-AA45-125468F4D0E0}" srcOrd="1" destOrd="0" presId="urn:microsoft.com/office/officeart/2005/8/layout/hList1"/>
    <dgm:cxn modelId="{BC406521-87AC-4486-8280-8F09E62AEFDF}" type="presParOf" srcId="{96523654-58CA-47FA-A4AD-77100F73F6D9}" destId="{AEB5E8D8-3F35-417F-952A-7D2FEFF863C1}" srcOrd="2" destOrd="0" presId="urn:microsoft.com/office/officeart/2005/8/layout/hList1"/>
    <dgm:cxn modelId="{8E3716FA-6BC1-4589-BD9E-F05B3A90F14B}" type="presParOf" srcId="{AEB5E8D8-3F35-417F-952A-7D2FEFF863C1}" destId="{C5589573-5360-4A1C-93B9-3001E00B2032}" srcOrd="0" destOrd="0" presId="urn:microsoft.com/office/officeart/2005/8/layout/hList1"/>
    <dgm:cxn modelId="{FDB2DCAB-43B6-4FA9-8ECF-37C754F78203}" type="presParOf" srcId="{AEB5E8D8-3F35-417F-952A-7D2FEFF863C1}" destId="{1F947822-7299-4FD9-ACAE-1D75F513683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3BF5E1-B3DE-44EA-950B-9F616C5F98F7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85C517-6A17-468E-9283-6A039CB9659A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/>
            <a:t>Охрана здоровья</a:t>
          </a:r>
        </a:p>
      </dgm:t>
    </dgm:pt>
    <dgm:pt modelId="{CB2015AD-353D-4CFF-83C1-54E7BDAE829B}" type="parTrans" cxnId="{E1E615BC-A1B3-4B11-B62B-A7999A4DA0CB}">
      <dgm:prSet/>
      <dgm:spPr/>
      <dgm:t>
        <a:bodyPr/>
        <a:lstStyle/>
        <a:p>
          <a:endParaRPr lang="ru-RU"/>
        </a:p>
      </dgm:t>
    </dgm:pt>
    <dgm:pt modelId="{A3249089-887D-4AA4-99D4-5A80F829C243}" type="sibTrans" cxnId="{E1E615BC-A1B3-4B11-B62B-A7999A4DA0CB}">
      <dgm:prSet/>
      <dgm:spPr/>
      <dgm:t>
        <a:bodyPr/>
        <a:lstStyle/>
        <a:p>
          <a:endParaRPr lang="ru-RU"/>
        </a:p>
      </dgm:t>
    </dgm:pt>
    <dgm:pt modelId="{6B674F61-BB95-4195-A0DC-F9C95EBE4BA5}">
      <dgm:prSet phldrT="[Текст]" custT="1"/>
      <dgm:spPr>
        <a:solidFill>
          <a:schemeClr val="tx2">
            <a:lumMod val="40000"/>
            <a:lumOff val="60000"/>
            <a:alpha val="72000"/>
          </a:schemeClr>
        </a:solidFill>
      </dgm:spPr>
      <dgm:t>
        <a:bodyPr anchor="ctr"/>
        <a:lstStyle/>
        <a:p>
          <a:pPr algn="ctr"/>
          <a:r>
            <a:rPr lang="ru-RU" sz="1800" b="1" dirty="0"/>
            <a:t>   От лечения заболеваний к их предупреждению</a:t>
          </a:r>
        </a:p>
      </dgm:t>
    </dgm:pt>
    <dgm:pt modelId="{2D8F105A-365D-4553-B23E-9D93CA00ECCA}" type="parTrans" cxnId="{D9FC0083-333E-4319-9E01-E3BEC3740574}">
      <dgm:prSet/>
      <dgm:spPr/>
      <dgm:t>
        <a:bodyPr/>
        <a:lstStyle/>
        <a:p>
          <a:endParaRPr lang="ru-RU"/>
        </a:p>
      </dgm:t>
    </dgm:pt>
    <dgm:pt modelId="{E24B1C38-B187-407A-A9D3-3865BD016980}" type="sibTrans" cxnId="{D9FC0083-333E-4319-9E01-E3BEC3740574}">
      <dgm:prSet/>
      <dgm:spPr/>
      <dgm:t>
        <a:bodyPr/>
        <a:lstStyle/>
        <a:p>
          <a:endParaRPr lang="ru-RU"/>
        </a:p>
      </dgm:t>
    </dgm:pt>
    <dgm:pt modelId="{7A09B3BF-5FD6-4EE7-8D1B-15644DCE835B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/>
            <a:t>Корма и кормление</a:t>
          </a:r>
        </a:p>
      </dgm:t>
    </dgm:pt>
    <dgm:pt modelId="{3691F759-9EAA-41CE-B493-6E65A5CDBA83}" type="parTrans" cxnId="{AC6009B3-A69F-4FED-BCB5-F5E989EEA068}">
      <dgm:prSet/>
      <dgm:spPr/>
      <dgm:t>
        <a:bodyPr/>
        <a:lstStyle/>
        <a:p>
          <a:endParaRPr lang="ru-RU"/>
        </a:p>
      </dgm:t>
    </dgm:pt>
    <dgm:pt modelId="{AE93128B-6FD0-4B66-B0B2-F3EFA1895BDF}" type="sibTrans" cxnId="{AC6009B3-A69F-4FED-BCB5-F5E989EEA068}">
      <dgm:prSet/>
      <dgm:spPr/>
      <dgm:t>
        <a:bodyPr/>
        <a:lstStyle/>
        <a:p>
          <a:endParaRPr lang="ru-RU"/>
        </a:p>
      </dgm:t>
    </dgm:pt>
    <dgm:pt modelId="{6ACE8111-565F-490E-B6F7-E3E6099D1C09}">
      <dgm:prSet phldrT="[Текст]" custT="1"/>
      <dgm:spPr>
        <a:solidFill>
          <a:srgbClr val="A2C2E8"/>
        </a:solidFill>
      </dgm:spPr>
      <dgm:t>
        <a:bodyPr anchor="ctr"/>
        <a:lstStyle/>
        <a:p>
          <a:pPr algn="ctr"/>
          <a:r>
            <a:rPr lang="ru-RU" sz="1700" b="1" dirty="0"/>
            <a:t>От традиционных компонентов и смесей к продуктам с заданными свойствами и сбалансированным составом</a:t>
          </a:r>
        </a:p>
      </dgm:t>
    </dgm:pt>
    <dgm:pt modelId="{5E862A3E-2A7F-4286-8796-3B8B2E0ABA6B}" type="parTrans" cxnId="{A2814E57-7BA3-4D33-95D7-B1ED72686C32}">
      <dgm:prSet/>
      <dgm:spPr/>
      <dgm:t>
        <a:bodyPr/>
        <a:lstStyle/>
        <a:p>
          <a:endParaRPr lang="ru-RU"/>
        </a:p>
      </dgm:t>
    </dgm:pt>
    <dgm:pt modelId="{D092F112-41BB-49A3-8C87-5DB97CD7CF9C}" type="sibTrans" cxnId="{A2814E57-7BA3-4D33-95D7-B1ED72686C32}">
      <dgm:prSet/>
      <dgm:spPr/>
      <dgm:t>
        <a:bodyPr/>
        <a:lstStyle/>
        <a:p>
          <a:endParaRPr lang="ru-RU"/>
        </a:p>
      </dgm:t>
    </dgm:pt>
    <dgm:pt modelId="{E25D2EDB-9663-4406-A883-7192AB1855F6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100"/>
            </a:spcAft>
          </a:pPr>
          <a:r>
            <a:rPr lang="ru-RU" sz="1700" dirty="0"/>
            <a:t>Использование технологий из других отраслей ветеринарии и медицины</a:t>
          </a:r>
        </a:p>
      </dgm:t>
    </dgm:pt>
    <dgm:pt modelId="{C0DF0890-D87F-4D08-ADBB-5E09C5CB886F}" type="parTrans" cxnId="{A4EABB32-FFCB-4B1C-B856-C7C0108453DF}">
      <dgm:prSet/>
      <dgm:spPr/>
      <dgm:t>
        <a:bodyPr/>
        <a:lstStyle/>
        <a:p>
          <a:endParaRPr lang="ru-RU"/>
        </a:p>
      </dgm:t>
    </dgm:pt>
    <dgm:pt modelId="{4BEFB337-BEE6-41F6-A724-E1049CA49285}" type="sibTrans" cxnId="{A4EABB32-FFCB-4B1C-B856-C7C0108453DF}">
      <dgm:prSet/>
      <dgm:spPr/>
      <dgm:t>
        <a:bodyPr/>
        <a:lstStyle/>
        <a:p>
          <a:endParaRPr lang="ru-RU"/>
        </a:p>
      </dgm:t>
    </dgm:pt>
    <dgm:pt modelId="{97E559A3-BF34-48F9-B98D-DAD0AA00CF01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100"/>
            </a:spcAft>
          </a:pPr>
          <a:r>
            <a:rPr lang="ru-RU" sz="1700" dirty="0"/>
            <a:t>Оперативная диагностика</a:t>
          </a:r>
        </a:p>
      </dgm:t>
    </dgm:pt>
    <dgm:pt modelId="{CAD2A8F9-8254-4751-B03B-751F40A1EFA7}" type="parTrans" cxnId="{84C3F3BA-442D-4F31-B7EF-3FAD654C30F0}">
      <dgm:prSet/>
      <dgm:spPr/>
      <dgm:t>
        <a:bodyPr/>
        <a:lstStyle/>
        <a:p>
          <a:endParaRPr lang="ru-RU"/>
        </a:p>
      </dgm:t>
    </dgm:pt>
    <dgm:pt modelId="{1F6C8039-4EE5-4ADA-8C3F-8A9DF6B5D042}" type="sibTrans" cxnId="{84C3F3BA-442D-4F31-B7EF-3FAD654C30F0}">
      <dgm:prSet/>
      <dgm:spPr/>
      <dgm:t>
        <a:bodyPr/>
        <a:lstStyle/>
        <a:p>
          <a:endParaRPr lang="ru-RU"/>
        </a:p>
      </dgm:t>
    </dgm:pt>
    <dgm:pt modelId="{8EECB475-EAA7-4001-AED9-F0A92C95F556}">
      <dgm:prSet phldrT="[Текст]" custT="1"/>
      <dgm:spPr/>
      <dgm:t>
        <a:bodyPr/>
        <a:lstStyle/>
        <a:p>
          <a:pPr>
            <a:spcBef>
              <a:spcPts val="600"/>
            </a:spcBef>
          </a:pPr>
          <a:r>
            <a:rPr lang="ru-RU" sz="1700" dirty="0"/>
            <a:t>Продукты </a:t>
          </a:r>
          <a:r>
            <a:rPr lang="ru-RU" sz="1700" dirty="0" err="1"/>
            <a:t>микробиосинтеза</a:t>
          </a:r>
          <a:r>
            <a:rPr lang="ru-RU" sz="1700" dirty="0"/>
            <a:t>, одноклеточные водоросли, обогащенные продукты переработки зерновых</a:t>
          </a:r>
        </a:p>
      </dgm:t>
    </dgm:pt>
    <dgm:pt modelId="{75392100-359F-41EE-871B-05D32C1736FE}" type="parTrans" cxnId="{06B4499B-78F7-4D76-8589-BCE6C3DB309B}">
      <dgm:prSet/>
      <dgm:spPr/>
      <dgm:t>
        <a:bodyPr/>
        <a:lstStyle/>
        <a:p>
          <a:endParaRPr lang="ru-RU"/>
        </a:p>
      </dgm:t>
    </dgm:pt>
    <dgm:pt modelId="{0417D615-50F5-49A1-A85C-20F0DD2876DF}" type="sibTrans" cxnId="{06B4499B-78F7-4D76-8589-BCE6C3DB309B}">
      <dgm:prSet/>
      <dgm:spPr/>
      <dgm:t>
        <a:bodyPr/>
        <a:lstStyle/>
        <a:p>
          <a:endParaRPr lang="ru-RU"/>
        </a:p>
      </dgm:t>
    </dgm:pt>
    <dgm:pt modelId="{F81729C4-1A45-492E-A020-560C675704A7}">
      <dgm:prSet phldrT="[Текст]" custT="1"/>
      <dgm:spPr/>
      <dgm:t>
        <a:bodyPr/>
        <a:lstStyle/>
        <a:p>
          <a:pPr>
            <a:spcBef>
              <a:spcPct val="0"/>
            </a:spcBef>
          </a:pPr>
          <a:r>
            <a:rPr lang="ru-RU" sz="1700" dirty="0"/>
            <a:t>Оптимизации состава и качества изготовления кормов</a:t>
          </a:r>
        </a:p>
      </dgm:t>
    </dgm:pt>
    <dgm:pt modelId="{42D5CBFB-5F98-42B6-A165-6231D8C8F8EE}" type="parTrans" cxnId="{B9ECCE48-4D84-41B5-9DE9-FB1064771A8B}">
      <dgm:prSet/>
      <dgm:spPr/>
      <dgm:t>
        <a:bodyPr/>
        <a:lstStyle/>
        <a:p>
          <a:endParaRPr lang="ru-RU"/>
        </a:p>
      </dgm:t>
    </dgm:pt>
    <dgm:pt modelId="{E71058F1-2F66-4250-A3BF-8740EFCCD2FC}" type="sibTrans" cxnId="{B9ECCE48-4D84-41B5-9DE9-FB1064771A8B}">
      <dgm:prSet/>
      <dgm:spPr/>
      <dgm:t>
        <a:bodyPr/>
        <a:lstStyle/>
        <a:p>
          <a:endParaRPr lang="ru-RU"/>
        </a:p>
      </dgm:t>
    </dgm:pt>
    <dgm:pt modelId="{A61C0A84-8E20-4CE0-AEDC-A7D217F6D8C9}">
      <dgm:prSet phldrT="[Текст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2000" b="1" dirty="0"/>
            <a:t>Генетика и селекция для товарной </a:t>
          </a:r>
          <a:r>
            <a:rPr lang="ru-RU" sz="2000" b="1" dirty="0" err="1"/>
            <a:t>аквакультуры</a:t>
          </a:r>
          <a:endParaRPr lang="ru-RU" sz="2000" b="1" dirty="0"/>
        </a:p>
      </dgm:t>
    </dgm:pt>
    <dgm:pt modelId="{8F33F7E4-2837-4162-B7F9-88ACDBC7D181}" type="parTrans" cxnId="{A448C9F8-15D1-4FAE-9912-EF3560A9D12F}">
      <dgm:prSet/>
      <dgm:spPr/>
      <dgm:t>
        <a:bodyPr/>
        <a:lstStyle/>
        <a:p>
          <a:endParaRPr lang="ru-RU"/>
        </a:p>
      </dgm:t>
    </dgm:pt>
    <dgm:pt modelId="{3B8E0099-299E-4398-8567-52EC4DD89252}" type="sibTrans" cxnId="{A448C9F8-15D1-4FAE-9912-EF3560A9D12F}">
      <dgm:prSet/>
      <dgm:spPr/>
      <dgm:t>
        <a:bodyPr/>
        <a:lstStyle/>
        <a:p>
          <a:endParaRPr lang="ru-RU"/>
        </a:p>
      </dgm:t>
    </dgm:pt>
    <dgm:pt modelId="{AF13BC91-8AB9-4DE1-AF2E-412E91DCE355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 anchor="ctr"/>
        <a:lstStyle/>
        <a:p>
          <a:pPr algn="ctr"/>
          <a:r>
            <a:rPr lang="ru-RU" sz="1800" b="1" dirty="0"/>
            <a:t>От «длительной» селекции к «быстрой» геномике</a:t>
          </a:r>
        </a:p>
      </dgm:t>
    </dgm:pt>
    <dgm:pt modelId="{441DC645-14BF-46CC-9310-98A7AA3A3175}" type="parTrans" cxnId="{FE6A4B36-4622-4F77-A434-18A1D5554455}">
      <dgm:prSet/>
      <dgm:spPr/>
      <dgm:t>
        <a:bodyPr/>
        <a:lstStyle/>
        <a:p>
          <a:endParaRPr lang="ru-RU"/>
        </a:p>
      </dgm:t>
    </dgm:pt>
    <dgm:pt modelId="{5AD6FE29-BCA0-46F5-8797-693421FC54BB}" type="sibTrans" cxnId="{FE6A4B36-4622-4F77-A434-18A1D5554455}">
      <dgm:prSet/>
      <dgm:spPr/>
      <dgm:t>
        <a:bodyPr/>
        <a:lstStyle/>
        <a:p>
          <a:endParaRPr lang="ru-RU"/>
        </a:p>
      </dgm:t>
    </dgm:pt>
    <dgm:pt modelId="{601E9C66-F0D2-4585-8784-86FE47BF672C}">
      <dgm:prSet phldrT="[Текст]" custT="1"/>
      <dgm:spPr/>
      <dgm:t>
        <a:bodyPr/>
        <a:lstStyle/>
        <a:p>
          <a:r>
            <a:rPr lang="ru-RU" sz="1700" dirty="0"/>
            <a:t>Полиплоидные, однополые, устойчивые к заболеваниям формы</a:t>
          </a:r>
        </a:p>
      </dgm:t>
    </dgm:pt>
    <dgm:pt modelId="{D93249C9-5D7B-4316-9E94-A61F66D63E4B}" type="parTrans" cxnId="{7F452C2A-7CD9-42DC-9CD9-C842DED24ADE}">
      <dgm:prSet/>
      <dgm:spPr/>
      <dgm:t>
        <a:bodyPr/>
        <a:lstStyle/>
        <a:p>
          <a:endParaRPr lang="ru-RU"/>
        </a:p>
      </dgm:t>
    </dgm:pt>
    <dgm:pt modelId="{CC11B01E-E42A-45AF-93A0-83D6F4B5ABEE}" type="sibTrans" cxnId="{7F452C2A-7CD9-42DC-9CD9-C842DED24ADE}">
      <dgm:prSet/>
      <dgm:spPr/>
      <dgm:t>
        <a:bodyPr/>
        <a:lstStyle/>
        <a:p>
          <a:endParaRPr lang="ru-RU"/>
        </a:p>
      </dgm:t>
    </dgm:pt>
    <dgm:pt modelId="{812C2FAC-90BA-45D8-B26F-2DE00CF6A792}">
      <dgm:prSet phldrT="[Текст]" custT="1"/>
      <dgm:spPr/>
      <dgm:t>
        <a:bodyPr/>
        <a:lstStyle/>
        <a:p>
          <a:r>
            <a:rPr lang="ru-RU" sz="1700" dirty="0"/>
            <a:t>Отдаленная гибридизация объектов с усиленным эффектом гетерозиса </a:t>
          </a:r>
        </a:p>
      </dgm:t>
    </dgm:pt>
    <dgm:pt modelId="{43BF6FBA-974D-420A-B9CC-BA6FF3064D97}" type="parTrans" cxnId="{F9DF48EF-0DD8-4AB9-A918-70357C95A73F}">
      <dgm:prSet/>
      <dgm:spPr/>
      <dgm:t>
        <a:bodyPr/>
        <a:lstStyle/>
        <a:p>
          <a:endParaRPr lang="ru-RU"/>
        </a:p>
      </dgm:t>
    </dgm:pt>
    <dgm:pt modelId="{5BFBE775-7559-4432-AA02-5085928037E1}" type="sibTrans" cxnId="{F9DF48EF-0DD8-4AB9-A918-70357C95A73F}">
      <dgm:prSet/>
      <dgm:spPr/>
      <dgm:t>
        <a:bodyPr/>
        <a:lstStyle/>
        <a:p>
          <a:endParaRPr lang="ru-RU"/>
        </a:p>
      </dgm:t>
    </dgm:pt>
    <dgm:pt modelId="{8A4E17F9-5DA6-4EE5-9E5D-24603D05364D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100"/>
            </a:spcAft>
          </a:pPr>
          <a:r>
            <a:rPr lang="ru-RU" sz="1700" dirty="0"/>
            <a:t>Вакцинопрофилактика и  иммуномодулирующие препараты</a:t>
          </a:r>
        </a:p>
      </dgm:t>
    </dgm:pt>
    <dgm:pt modelId="{4B9C4E60-82F4-4414-876C-72FB6091B8EC}" type="parTrans" cxnId="{FC9A7D2D-5DE3-424F-952F-D83DD8C737BB}">
      <dgm:prSet/>
      <dgm:spPr/>
      <dgm:t>
        <a:bodyPr/>
        <a:lstStyle/>
        <a:p>
          <a:endParaRPr lang="ru-RU"/>
        </a:p>
      </dgm:t>
    </dgm:pt>
    <dgm:pt modelId="{BB379B54-EB17-41B3-BFAA-1FD6BF2B3F46}" type="sibTrans" cxnId="{FC9A7D2D-5DE3-424F-952F-D83DD8C737BB}">
      <dgm:prSet/>
      <dgm:spPr/>
      <dgm:t>
        <a:bodyPr/>
        <a:lstStyle/>
        <a:p>
          <a:endParaRPr lang="ru-RU"/>
        </a:p>
      </dgm:t>
    </dgm:pt>
    <dgm:pt modelId="{A1331711-4B0F-4506-9BD4-F597BB6C2DE0}" type="pres">
      <dgm:prSet presAssocID="{2C3BF5E1-B3DE-44EA-950B-9F616C5F98F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C9C22E1-E96D-484A-860D-496505C8D311}" type="pres">
      <dgm:prSet presAssocID="{3C85C517-6A17-468E-9283-6A039CB9659A}" presName="composite" presStyleCnt="0"/>
      <dgm:spPr/>
    </dgm:pt>
    <dgm:pt modelId="{5901156C-F22E-42E2-ADF2-3A960C2AAC2B}" type="pres">
      <dgm:prSet presAssocID="{3C85C517-6A17-468E-9283-6A039CB9659A}" presName="FirstChild" presStyleLbl="revTx" presStyleIdx="0" presStyleCnt="6" custScaleX="88292" custScaleY="116317" custLinFactNeighborX="-3099" custLinFactNeighborY="1132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DE822-3F1B-41E2-BE76-FDCE591D8E40}" type="pres">
      <dgm:prSet presAssocID="{3C85C517-6A17-468E-9283-6A039CB9659A}" presName="Parent" presStyleLbl="alignNode1" presStyleIdx="0" presStyleCnt="3" custScaleX="135626" custScaleY="131480" custLinFactNeighborX="1275" custLinFactNeighborY="3743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E4692-D58A-4F75-B645-F3902E616E23}" type="pres">
      <dgm:prSet presAssocID="{3C85C517-6A17-468E-9283-6A039CB9659A}" presName="Accent" presStyleLbl="parChTrans1D1" presStyleIdx="0" presStyleCnt="3" custFlipVert="0" custSzY="117458" custScaleX="84933" custLinFactY="73608" custLinFactNeighborX="-2907" custLinFactNeighborY="100000"/>
      <dgm:spPr>
        <a:ln>
          <a:solidFill>
            <a:schemeClr val="bg1"/>
          </a:solidFill>
          <a:headEnd type="none" w="med" len="med"/>
          <a:tailEnd type="none" w="med" len="med"/>
        </a:ln>
      </dgm:spPr>
    </dgm:pt>
    <dgm:pt modelId="{0425781C-243B-449B-9043-763E093B3036}" type="pres">
      <dgm:prSet presAssocID="{3C85C517-6A17-468E-9283-6A039CB9659A}" presName="Child" presStyleLbl="revTx" presStyleIdx="1" presStyleCnt="6" custScaleY="779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D4BDF6-BBC4-451B-8F18-DAB7DE919F24}" type="pres">
      <dgm:prSet presAssocID="{A3249089-887D-4AA4-99D4-5A80F829C243}" presName="sibTrans" presStyleCnt="0"/>
      <dgm:spPr/>
    </dgm:pt>
    <dgm:pt modelId="{22A3CA7D-BF96-4328-99B4-7DCB863603C1}" type="pres">
      <dgm:prSet presAssocID="{7A09B3BF-5FD6-4EE7-8D1B-15644DCE835B}" presName="composite" presStyleCnt="0"/>
      <dgm:spPr/>
    </dgm:pt>
    <dgm:pt modelId="{109A7C6E-F5A9-4AAD-AC9A-F06AC9773782}" type="pres">
      <dgm:prSet presAssocID="{7A09B3BF-5FD6-4EE7-8D1B-15644DCE835B}" presName="FirstChild" presStyleLbl="revTx" presStyleIdx="2" presStyleCnt="6" custScaleX="85953" custScaleY="112801" custLinFactNeighborX="-1110" custLinFactNeighborY="167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1C04C-400C-4B43-8D85-5421AA940A46}" type="pres">
      <dgm:prSet presAssocID="{7A09B3BF-5FD6-4EE7-8D1B-15644DCE835B}" presName="Parent" presStyleLbl="alignNode1" presStyleIdx="1" presStyleCnt="3" custScaleX="130531" custScaleY="118263" custLinFactNeighborX="3722" custLinFactNeighborY="13969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FE2FB-57FF-498F-A8C7-109ECDECF31F}" type="pres">
      <dgm:prSet presAssocID="{7A09B3BF-5FD6-4EE7-8D1B-15644DCE835B}" presName="Accent" presStyleLbl="parChTrans1D1" presStyleIdx="1" presStyleCnt="3" custFlipVert="1" custSzY="45720" custScaleX="87618" custLinFactY="100000" custLinFactNeighborX="-18" custLinFactNeighborY="162750"/>
      <dgm:spPr/>
    </dgm:pt>
    <dgm:pt modelId="{B6671E9F-3D3F-4826-A387-56CA60BAEBB0}" type="pres">
      <dgm:prSet presAssocID="{7A09B3BF-5FD6-4EE7-8D1B-15644DCE835B}" presName="Child" presStyleLbl="revTx" presStyleIdx="3" presStyleCnt="6" custLinFactY="6198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EC1E5-6A02-475A-803C-7E9B166B5075}" type="pres">
      <dgm:prSet presAssocID="{AE93128B-6FD0-4B66-B0B2-F3EFA1895BDF}" presName="sibTrans" presStyleCnt="0"/>
      <dgm:spPr/>
    </dgm:pt>
    <dgm:pt modelId="{4B1E8202-F628-4F27-9DB0-F9D7CB220FD0}" type="pres">
      <dgm:prSet presAssocID="{A61C0A84-8E20-4CE0-AEDC-A7D217F6D8C9}" presName="composite" presStyleCnt="0"/>
      <dgm:spPr/>
    </dgm:pt>
    <dgm:pt modelId="{C8F53BA2-E8A5-4498-AD4D-681CBCD0C427}" type="pres">
      <dgm:prSet presAssocID="{A61C0A84-8E20-4CE0-AEDC-A7D217F6D8C9}" presName="FirstChild" presStyleLbl="revTx" presStyleIdx="4" presStyleCnt="6" custAng="0" custScaleX="84311" custScaleY="112664" custLinFactNeighborX="-2286" custLinFactNeighborY="-186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D787CD-76C1-4A0B-92F6-47C9582CC52B}" type="pres">
      <dgm:prSet presAssocID="{A61C0A84-8E20-4CE0-AEDC-A7D217F6D8C9}" presName="Parent" presStyleLbl="alignNode1" presStyleIdx="2" presStyleCnt="3" custScaleX="129973" custScaleY="121039" custLinFactNeighborX="1950" custLinFactNeighborY="-22788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D7400-8215-4E3D-82FB-83C3C4E128B0}" type="pres">
      <dgm:prSet presAssocID="{A61C0A84-8E20-4CE0-AEDC-A7D217F6D8C9}" presName="Accent" presStyleLbl="parChTrans1D1" presStyleIdx="2" presStyleCnt="3" custFlipVert="1" custSzY="94777" custScaleX="85465" custLinFactY="-100000" custLinFactNeighborX="-18" custLinFactNeighborY="-180434"/>
      <dgm:spPr>
        <a:ln>
          <a:solidFill>
            <a:schemeClr val="bg1"/>
          </a:solidFill>
        </a:ln>
      </dgm:spPr>
    </dgm:pt>
    <dgm:pt modelId="{40CE3339-D353-4E3F-BDDD-D310D630D66C}" type="pres">
      <dgm:prSet presAssocID="{A61C0A84-8E20-4CE0-AEDC-A7D217F6D8C9}" presName="Child" presStyleLbl="revTx" presStyleIdx="5" presStyleCnt="6" custScaleY="55815" custLinFactNeighborY="-96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91F4AE-30B9-40C9-AC02-ED2A8B8C93F0}" type="presOf" srcId="{7A09B3BF-5FD6-4EE7-8D1B-15644DCE835B}" destId="{D401C04C-400C-4B43-8D85-5421AA940A46}" srcOrd="0" destOrd="0" presId="urn:microsoft.com/office/officeart/2011/layout/TabList"/>
    <dgm:cxn modelId="{8CE35EE8-B8D4-436B-B7A2-A0C54CF98AF9}" type="presOf" srcId="{812C2FAC-90BA-45D8-B26F-2DE00CF6A792}" destId="{40CE3339-D353-4E3F-BDDD-D310D630D66C}" srcOrd="0" destOrd="1" presId="urn:microsoft.com/office/officeart/2011/layout/TabList"/>
    <dgm:cxn modelId="{FF351A90-9EAB-4EC9-8CED-FCC8A0DECCA5}" type="presOf" srcId="{2C3BF5E1-B3DE-44EA-950B-9F616C5F98F7}" destId="{A1331711-4B0F-4506-9BD4-F597BB6C2DE0}" srcOrd="0" destOrd="0" presId="urn:microsoft.com/office/officeart/2011/layout/TabList"/>
    <dgm:cxn modelId="{FE6A4B36-4622-4F77-A434-18A1D5554455}" srcId="{A61C0A84-8E20-4CE0-AEDC-A7D217F6D8C9}" destId="{AF13BC91-8AB9-4DE1-AF2E-412E91DCE355}" srcOrd="0" destOrd="0" parTransId="{441DC645-14BF-46CC-9310-98A7AA3A3175}" sibTransId="{5AD6FE29-BCA0-46F5-8797-693421FC54BB}"/>
    <dgm:cxn modelId="{D0A9C47B-ADF8-4A81-9EF9-C67B60C4AEFD}" type="presOf" srcId="{601E9C66-F0D2-4585-8784-86FE47BF672C}" destId="{40CE3339-D353-4E3F-BDDD-D310D630D66C}" srcOrd="0" destOrd="0" presId="urn:microsoft.com/office/officeart/2011/layout/TabList"/>
    <dgm:cxn modelId="{B9ECCE48-4D84-41B5-9DE9-FB1064771A8B}" srcId="{7A09B3BF-5FD6-4EE7-8D1B-15644DCE835B}" destId="{F81729C4-1A45-492E-A020-560C675704A7}" srcOrd="2" destOrd="0" parTransId="{42D5CBFB-5F98-42B6-A165-6231D8C8F8EE}" sibTransId="{E71058F1-2F66-4250-A3BF-8740EFCCD2FC}"/>
    <dgm:cxn modelId="{217D18EF-E3B5-4A4B-999C-C937ABB46447}" type="presOf" srcId="{8EECB475-EAA7-4001-AED9-F0A92C95F556}" destId="{B6671E9F-3D3F-4826-A387-56CA60BAEBB0}" srcOrd="0" destOrd="0" presId="urn:microsoft.com/office/officeart/2011/layout/TabList"/>
    <dgm:cxn modelId="{EDDB0D1B-CED7-4993-91D2-67DC74579490}" type="presOf" srcId="{F81729C4-1A45-492E-A020-560C675704A7}" destId="{B6671E9F-3D3F-4826-A387-56CA60BAEBB0}" srcOrd="0" destOrd="1" presId="urn:microsoft.com/office/officeart/2011/layout/TabList"/>
    <dgm:cxn modelId="{F9DF48EF-0DD8-4AB9-A918-70357C95A73F}" srcId="{A61C0A84-8E20-4CE0-AEDC-A7D217F6D8C9}" destId="{812C2FAC-90BA-45D8-B26F-2DE00CF6A792}" srcOrd="2" destOrd="0" parTransId="{43BF6FBA-974D-420A-B9CC-BA6FF3064D97}" sibTransId="{5BFBE775-7559-4432-AA02-5085928037E1}"/>
    <dgm:cxn modelId="{A0D35DAC-F080-46FB-B424-E84177DF1845}" type="presOf" srcId="{6ACE8111-565F-490E-B6F7-E3E6099D1C09}" destId="{109A7C6E-F5A9-4AAD-AC9A-F06AC9773782}" srcOrd="0" destOrd="0" presId="urn:microsoft.com/office/officeart/2011/layout/TabList"/>
    <dgm:cxn modelId="{240588B0-2596-4CDA-B6BD-1138DEECFDE6}" type="presOf" srcId="{E25D2EDB-9663-4406-A883-7192AB1855F6}" destId="{0425781C-243B-449B-9043-763E093B3036}" srcOrd="0" destOrd="2" presId="urn:microsoft.com/office/officeart/2011/layout/TabList"/>
    <dgm:cxn modelId="{A448C9F8-15D1-4FAE-9912-EF3560A9D12F}" srcId="{2C3BF5E1-B3DE-44EA-950B-9F616C5F98F7}" destId="{A61C0A84-8E20-4CE0-AEDC-A7D217F6D8C9}" srcOrd="2" destOrd="0" parTransId="{8F33F7E4-2837-4162-B7F9-88ACDBC7D181}" sibTransId="{3B8E0099-299E-4398-8567-52EC4DD89252}"/>
    <dgm:cxn modelId="{84C3F3BA-442D-4F31-B7EF-3FAD654C30F0}" srcId="{3C85C517-6A17-468E-9283-6A039CB9659A}" destId="{97E559A3-BF34-48F9-B98D-DAD0AA00CF01}" srcOrd="1" destOrd="0" parTransId="{CAD2A8F9-8254-4751-B03B-751F40A1EFA7}" sibTransId="{1F6C8039-4EE5-4ADA-8C3F-8A9DF6B5D042}"/>
    <dgm:cxn modelId="{84989035-2B8A-4392-8EAA-5FB0347D2AFD}" type="presOf" srcId="{97E559A3-BF34-48F9-B98D-DAD0AA00CF01}" destId="{0425781C-243B-449B-9043-763E093B3036}" srcOrd="0" destOrd="0" presId="urn:microsoft.com/office/officeart/2011/layout/TabList"/>
    <dgm:cxn modelId="{E1E615BC-A1B3-4B11-B62B-A7999A4DA0CB}" srcId="{2C3BF5E1-B3DE-44EA-950B-9F616C5F98F7}" destId="{3C85C517-6A17-468E-9283-6A039CB9659A}" srcOrd="0" destOrd="0" parTransId="{CB2015AD-353D-4CFF-83C1-54E7BDAE829B}" sibTransId="{A3249089-887D-4AA4-99D4-5A80F829C243}"/>
    <dgm:cxn modelId="{A2814E57-7BA3-4D33-95D7-B1ED72686C32}" srcId="{7A09B3BF-5FD6-4EE7-8D1B-15644DCE835B}" destId="{6ACE8111-565F-490E-B6F7-E3E6099D1C09}" srcOrd="0" destOrd="0" parTransId="{5E862A3E-2A7F-4286-8796-3B8B2E0ABA6B}" sibTransId="{D092F112-41BB-49A3-8C87-5DB97CD7CF9C}"/>
    <dgm:cxn modelId="{AC6009B3-A69F-4FED-BCB5-F5E989EEA068}" srcId="{2C3BF5E1-B3DE-44EA-950B-9F616C5F98F7}" destId="{7A09B3BF-5FD6-4EE7-8D1B-15644DCE835B}" srcOrd="1" destOrd="0" parTransId="{3691F759-9EAA-41CE-B493-6E65A5CDBA83}" sibTransId="{AE93128B-6FD0-4B66-B0B2-F3EFA1895BDF}"/>
    <dgm:cxn modelId="{F4B1DCFB-C7CE-42CA-9AE9-2DE2A28C2059}" type="presOf" srcId="{AF13BC91-8AB9-4DE1-AF2E-412E91DCE355}" destId="{C8F53BA2-E8A5-4498-AD4D-681CBCD0C427}" srcOrd="0" destOrd="0" presId="urn:microsoft.com/office/officeart/2011/layout/TabList"/>
    <dgm:cxn modelId="{FC9A7D2D-5DE3-424F-952F-D83DD8C737BB}" srcId="{3C85C517-6A17-468E-9283-6A039CB9659A}" destId="{8A4E17F9-5DA6-4EE5-9E5D-24603D05364D}" srcOrd="2" destOrd="0" parTransId="{4B9C4E60-82F4-4414-876C-72FB6091B8EC}" sibTransId="{BB379B54-EB17-41B3-BFAA-1FD6BF2B3F46}"/>
    <dgm:cxn modelId="{0C667FFF-BA2A-4124-982D-6AE22754CE35}" type="presOf" srcId="{3C85C517-6A17-468E-9283-6A039CB9659A}" destId="{57ADE822-3F1B-41E2-BE76-FDCE591D8E40}" srcOrd="0" destOrd="0" presId="urn:microsoft.com/office/officeart/2011/layout/TabList"/>
    <dgm:cxn modelId="{D9FC0083-333E-4319-9E01-E3BEC3740574}" srcId="{3C85C517-6A17-468E-9283-6A039CB9659A}" destId="{6B674F61-BB95-4195-A0DC-F9C95EBE4BA5}" srcOrd="0" destOrd="0" parTransId="{2D8F105A-365D-4553-B23E-9D93CA00ECCA}" sibTransId="{E24B1C38-B187-407A-A9D3-3865BD016980}"/>
    <dgm:cxn modelId="{621AC233-D320-44F6-86E5-4F2909D5E079}" type="presOf" srcId="{6B674F61-BB95-4195-A0DC-F9C95EBE4BA5}" destId="{5901156C-F22E-42E2-ADF2-3A960C2AAC2B}" srcOrd="0" destOrd="0" presId="urn:microsoft.com/office/officeart/2011/layout/TabList"/>
    <dgm:cxn modelId="{B47B74D5-F74B-4730-881B-2311E2D443F6}" type="presOf" srcId="{8A4E17F9-5DA6-4EE5-9E5D-24603D05364D}" destId="{0425781C-243B-449B-9043-763E093B3036}" srcOrd="0" destOrd="1" presId="urn:microsoft.com/office/officeart/2011/layout/TabList"/>
    <dgm:cxn modelId="{A4EABB32-FFCB-4B1C-B856-C7C0108453DF}" srcId="{3C85C517-6A17-468E-9283-6A039CB9659A}" destId="{E25D2EDB-9663-4406-A883-7192AB1855F6}" srcOrd="3" destOrd="0" parTransId="{C0DF0890-D87F-4D08-ADBB-5E09C5CB886F}" sibTransId="{4BEFB337-BEE6-41F6-A724-E1049CA49285}"/>
    <dgm:cxn modelId="{7F452C2A-7CD9-42DC-9CD9-C842DED24ADE}" srcId="{A61C0A84-8E20-4CE0-AEDC-A7D217F6D8C9}" destId="{601E9C66-F0D2-4585-8784-86FE47BF672C}" srcOrd="1" destOrd="0" parTransId="{D93249C9-5D7B-4316-9E94-A61F66D63E4B}" sibTransId="{CC11B01E-E42A-45AF-93A0-83D6F4B5ABEE}"/>
    <dgm:cxn modelId="{2D542875-28C4-4959-81D4-A4F8D971EA8A}" type="presOf" srcId="{A61C0A84-8E20-4CE0-AEDC-A7D217F6D8C9}" destId="{14D787CD-76C1-4A0B-92F6-47C9582CC52B}" srcOrd="0" destOrd="0" presId="urn:microsoft.com/office/officeart/2011/layout/TabList"/>
    <dgm:cxn modelId="{06B4499B-78F7-4D76-8589-BCE6C3DB309B}" srcId="{7A09B3BF-5FD6-4EE7-8D1B-15644DCE835B}" destId="{8EECB475-EAA7-4001-AED9-F0A92C95F556}" srcOrd="1" destOrd="0" parTransId="{75392100-359F-41EE-871B-05D32C1736FE}" sibTransId="{0417D615-50F5-49A1-A85C-20F0DD2876DF}"/>
    <dgm:cxn modelId="{F310A6E8-0876-4AA4-897B-EFAD1BB3859F}" type="presParOf" srcId="{A1331711-4B0F-4506-9BD4-F597BB6C2DE0}" destId="{BC9C22E1-E96D-484A-860D-496505C8D311}" srcOrd="0" destOrd="0" presId="urn:microsoft.com/office/officeart/2011/layout/TabList"/>
    <dgm:cxn modelId="{0E977D59-10C4-42CF-83DA-AE82E9D732C9}" type="presParOf" srcId="{BC9C22E1-E96D-484A-860D-496505C8D311}" destId="{5901156C-F22E-42E2-ADF2-3A960C2AAC2B}" srcOrd="0" destOrd="0" presId="urn:microsoft.com/office/officeart/2011/layout/TabList"/>
    <dgm:cxn modelId="{043807E0-39C5-4387-A4A0-EEB8F79123C7}" type="presParOf" srcId="{BC9C22E1-E96D-484A-860D-496505C8D311}" destId="{57ADE822-3F1B-41E2-BE76-FDCE591D8E40}" srcOrd="1" destOrd="0" presId="urn:microsoft.com/office/officeart/2011/layout/TabList"/>
    <dgm:cxn modelId="{D79AFDDA-7CF8-4F81-A7AC-B3CD4347A4CE}" type="presParOf" srcId="{BC9C22E1-E96D-484A-860D-496505C8D311}" destId="{230E4692-D58A-4F75-B645-F3902E616E23}" srcOrd="2" destOrd="0" presId="urn:microsoft.com/office/officeart/2011/layout/TabList"/>
    <dgm:cxn modelId="{187F7938-066E-4260-A34E-68AA50D7856F}" type="presParOf" srcId="{A1331711-4B0F-4506-9BD4-F597BB6C2DE0}" destId="{0425781C-243B-449B-9043-763E093B3036}" srcOrd="1" destOrd="0" presId="urn:microsoft.com/office/officeart/2011/layout/TabList"/>
    <dgm:cxn modelId="{5186CAEE-174B-4871-BF8F-87B6A8DAE52C}" type="presParOf" srcId="{A1331711-4B0F-4506-9BD4-F597BB6C2DE0}" destId="{A1D4BDF6-BBC4-451B-8F18-DAB7DE919F24}" srcOrd="2" destOrd="0" presId="urn:microsoft.com/office/officeart/2011/layout/TabList"/>
    <dgm:cxn modelId="{A248C758-E3EB-41FD-8F79-39F4ED116E95}" type="presParOf" srcId="{A1331711-4B0F-4506-9BD4-F597BB6C2DE0}" destId="{22A3CA7D-BF96-4328-99B4-7DCB863603C1}" srcOrd="3" destOrd="0" presId="urn:microsoft.com/office/officeart/2011/layout/TabList"/>
    <dgm:cxn modelId="{4FB4AB75-316C-463E-A8AF-4225330E19E9}" type="presParOf" srcId="{22A3CA7D-BF96-4328-99B4-7DCB863603C1}" destId="{109A7C6E-F5A9-4AAD-AC9A-F06AC9773782}" srcOrd="0" destOrd="0" presId="urn:microsoft.com/office/officeart/2011/layout/TabList"/>
    <dgm:cxn modelId="{DF01A2C2-DE53-4C87-A633-CE42744A5181}" type="presParOf" srcId="{22A3CA7D-BF96-4328-99B4-7DCB863603C1}" destId="{D401C04C-400C-4B43-8D85-5421AA940A46}" srcOrd="1" destOrd="0" presId="urn:microsoft.com/office/officeart/2011/layout/TabList"/>
    <dgm:cxn modelId="{430CA466-56F1-491F-A981-84553B4CF39D}" type="presParOf" srcId="{22A3CA7D-BF96-4328-99B4-7DCB863603C1}" destId="{884FE2FB-57FF-498F-A8C7-109ECDECF31F}" srcOrd="2" destOrd="0" presId="urn:microsoft.com/office/officeart/2011/layout/TabList"/>
    <dgm:cxn modelId="{4C41B25E-02DF-4D64-BF59-53CDEF562380}" type="presParOf" srcId="{A1331711-4B0F-4506-9BD4-F597BB6C2DE0}" destId="{B6671E9F-3D3F-4826-A387-56CA60BAEBB0}" srcOrd="4" destOrd="0" presId="urn:microsoft.com/office/officeart/2011/layout/TabList"/>
    <dgm:cxn modelId="{93130A36-FCDD-4B0D-94F0-B67E2F06486A}" type="presParOf" srcId="{A1331711-4B0F-4506-9BD4-F597BB6C2DE0}" destId="{E7BEC1E5-6A02-475A-803C-7E9B166B5075}" srcOrd="5" destOrd="0" presId="urn:microsoft.com/office/officeart/2011/layout/TabList"/>
    <dgm:cxn modelId="{90887104-CD26-42D3-98A9-08ABFF8E717E}" type="presParOf" srcId="{A1331711-4B0F-4506-9BD4-F597BB6C2DE0}" destId="{4B1E8202-F628-4F27-9DB0-F9D7CB220FD0}" srcOrd="6" destOrd="0" presId="urn:microsoft.com/office/officeart/2011/layout/TabList"/>
    <dgm:cxn modelId="{DC58FD32-D1E5-44CA-97FF-F276525ECDD2}" type="presParOf" srcId="{4B1E8202-F628-4F27-9DB0-F9D7CB220FD0}" destId="{C8F53BA2-E8A5-4498-AD4D-681CBCD0C427}" srcOrd="0" destOrd="0" presId="urn:microsoft.com/office/officeart/2011/layout/TabList"/>
    <dgm:cxn modelId="{A07E48E9-BC5B-47E2-A05E-A87F8BFB5975}" type="presParOf" srcId="{4B1E8202-F628-4F27-9DB0-F9D7CB220FD0}" destId="{14D787CD-76C1-4A0B-92F6-47C9582CC52B}" srcOrd="1" destOrd="0" presId="urn:microsoft.com/office/officeart/2011/layout/TabList"/>
    <dgm:cxn modelId="{791AE911-E106-45D5-8DC1-867A2A3682C3}" type="presParOf" srcId="{4B1E8202-F628-4F27-9DB0-F9D7CB220FD0}" destId="{DD3D7400-8215-4E3D-82FB-83C3C4E128B0}" srcOrd="2" destOrd="0" presId="urn:microsoft.com/office/officeart/2011/layout/TabList"/>
    <dgm:cxn modelId="{84D2A99F-0DE2-4428-A453-CBF8B85CB60C}" type="presParOf" srcId="{A1331711-4B0F-4506-9BD4-F597BB6C2DE0}" destId="{40CE3339-D353-4E3F-BDDD-D310D630D66C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F0FB7A-D80A-4EAD-B2A9-48F528AC5F6C}">
      <dsp:nvSpPr>
        <dsp:cNvPr id="0" name=""/>
        <dsp:cNvSpPr/>
      </dsp:nvSpPr>
      <dsp:spPr>
        <a:xfrm>
          <a:off x="139931" y="156378"/>
          <a:ext cx="4055942" cy="13679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50800" prst="coolSlant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Научное обоснование видового состава, объемов выпускаемой молоди и приоритетности водных объектов</a:t>
          </a:r>
        </a:p>
      </dsp:txBody>
      <dsp:txXfrm>
        <a:off x="139931" y="156378"/>
        <a:ext cx="4055942" cy="1367982"/>
      </dsp:txXfrm>
    </dsp:sp>
    <dsp:sp modelId="{4CD8A132-E6C0-4F14-947E-372EBB15DDD6}">
      <dsp:nvSpPr>
        <dsp:cNvPr id="0" name=""/>
        <dsp:cNvSpPr/>
      </dsp:nvSpPr>
      <dsp:spPr>
        <a:xfrm>
          <a:off x="139931" y="1524361"/>
          <a:ext cx="4055942" cy="238326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приемные емкости водных объектов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рейтинговые списки водных биоресурсов и водных объектов </a:t>
          </a:r>
        </a:p>
      </dsp:txBody>
      <dsp:txXfrm>
        <a:off x="139931" y="1524361"/>
        <a:ext cx="4055942" cy="2383260"/>
      </dsp:txXfrm>
    </dsp:sp>
    <dsp:sp modelId="{C5589573-5360-4A1C-93B9-3001E00B2032}">
      <dsp:nvSpPr>
        <dsp:cNvPr id="0" name=""/>
        <dsp:cNvSpPr/>
      </dsp:nvSpPr>
      <dsp:spPr>
        <a:xfrm>
          <a:off x="4555961" y="157158"/>
          <a:ext cx="4055942" cy="136798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/>
            <a:t>Новые подходы к оценке эффективности искусственного воспроизводства</a:t>
          </a:r>
        </a:p>
      </dsp:txBody>
      <dsp:txXfrm>
        <a:off x="4555961" y="157158"/>
        <a:ext cx="4055942" cy="1367982"/>
      </dsp:txXfrm>
    </dsp:sp>
    <dsp:sp modelId="{1F947822-7299-4FD9-ACAE-1D75F513683A}">
      <dsp:nvSpPr>
        <dsp:cNvPr id="0" name=""/>
        <dsp:cNvSpPr/>
      </dsp:nvSpPr>
      <dsp:spPr>
        <a:xfrm>
          <a:off x="4555920" y="1524361"/>
          <a:ext cx="4055942" cy="2383260"/>
        </a:xfrm>
        <a:prstGeom prst="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молекулярно-генетическая идентификация осетровых рыб Каспия, Амура, Оби для оценки возврата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/>
            <a:t>массовое мечение карповых, окуневых, </a:t>
          </a:r>
          <a:r>
            <a:rPr lang="ru-RU" sz="2100" kern="1200" dirty="0" err="1"/>
            <a:t>щуковых</a:t>
          </a:r>
          <a:r>
            <a:rPr lang="ru-RU" sz="2100" kern="1200" dirty="0"/>
            <a:t> рыб для оценки возврата</a:t>
          </a:r>
        </a:p>
      </dsp:txBody>
      <dsp:txXfrm>
        <a:off x="4555920" y="1524361"/>
        <a:ext cx="4055942" cy="2383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D7400-8215-4E3D-82FB-83C3C4E128B0}">
      <dsp:nvSpPr>
        <dsp:cNvPr id="0" name=""/>
        <dsp:cNvSpPr/>
      </dsp:nvSpPr>
      <dsp:spPr>
        <a:xfrm flipV="1">
          <a:off x="1071713" y="4371104"/>
          <a:ext cx="7569621" cy="94776"/>
        </a:xfrm>
        <a:prstGeom prst="line">
          <a:avLst/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FE2FB-57FF-498F-A8C7-109ECDECF31F}">
      <dsp:nvSpPr>
        <dsp:cNvPr id="0" name=""/>
        <dsp:cNvSpPr/>
      </dsp:nvSpPr>
      <dsp:spPr>
        <a:xfrm flipV="1">
          <a:off x="952675" y="2570904"/>
          <a:ext cx="7760312" cy="4572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E4692-D58A-4F75-B645-F3902E616E23}">
      <dsp:nvSpPr>
        <dsp:cNvPr id="0" name=""/>
        <dsp:cNvSpPr/>
      </dsp:nvSpPr>
      <dsp:spPr>
        <a:xfrm>
          <a:off x="806709" y="725254"/>
          <a:ext cx="7522502" cy="117458"/>
        </a:xfrm>
        <a:prstGeom prst="line">
          <a:avLst/>
        </a:prstGeom>
        <a:noFill/>
        <a:ln w="25400" cap="flat" cmpd="sng" algn="ctr">
          <a:solidFill>
            <a:schemeClr val="bg1"/>
          </a:solidFill>
          <a:prstDash val="solid"/>
          <a:headEnd type="none" w="med" len="med"/>
          <a:tailEnd type="none" w="med" len="me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01156C-F22E-42E2-ADF2-3A960C2AAC2B}">
      <dsp:nvSpPr>
        <dsp:cNvPr id="0" name=""/>
        <dsp:cNvSpPr/>
      </dsp:nvSpPr>
      <dsp:spPr>
        <a:xfrm>
          <a:off x="2880323" y="118947"/>
          <a:ext cx="5786806" cy="723763"/>
        </a:xfrm>
        <a:prstGeom prst="rect">
          <a:avLst/>
        </a:prstGeom>
        <a:solidFill>
          <a:schemeClr val="tx2">
            <a:lumMod val="40000"/>
            <a:lumOff val="60000"/>
            <a:alpha val="72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   От лечения заболеваний к их предупреждению</a:t>
          </a:r>
        </a:p>
      </dsp:txBody>
      <dsp:txXfrm>
        <a:off x="2880323" y="118947"/>
        <a:ext cx="5786806" cy="723763"/>
      </dsp:txXfrm>
    </dsp:sp>
    <dsp:sp modelId="{57ADE822-3F1B-41E2-BE76-FDCE591D8E40}">
      <dsp:nvSpPr>
        <dsp:cNvPr id="0" name=""/>
        <dsp:cNvSpPr/>
      </dsp:nvSpPr>
      <dsp:spPr>
        <a:xfrm>
          <a:off x="16101" y="24601"/>
          <a:ext cx="3123217" cy="81811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Охрана здоровья</a:t>
          </a:r>
        </a:p>
      </dsp:txBody>
      <dsp:txXfrm>
        <a:off x="56045" y="64545"/>
        <a:ext cx="3043329" cy="778168"/>
      </dsp:txXfrm>
    </dsp:sp>
    <dsp:sp modelId="{0425781C-243B-449B-9043-763E093B3036}">
      <dsp:nvSpPr>
        <dsp:cNvPr id="0" name=""/>
        <dsp:cNvSpPr/>
      </dsp:nvSpPr>
      <dsp:spPr>
        <a:xfrm>
          <a:off x="0" y="819424"/>
          <a:ext cx="8856984" cy="969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100"/>
            </a:spcAft>
            <a:buChar char="••"/>
          </a:pPr>
          <a:r>
            <a:rPr lang="ru-RU" sz="1700" kern="1200" dirty="0"/>
            <a:t>Оперативная диагностика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100"/>
            </a:spcAft>
            <a:buChar char="••"/>
          </a:pPr>
          <a:r>
            <a:rPr lang="ru-RU" sz="1700" kern="1200" dirty="0"/>
            <a:t>Вакцинопрофилактика и  иммуномодулирующие препараты</a:t>
          </a:r>
        </a:p>
        <a:p>
          <a:pPr marL="171450" lvl="1" indent="-171450" algn="l" defTabSz="755650">
            <a:lnSpc>
              <a:spcPct val="100000"/>
            </a:lnSpc>
            <a:spcBef>
              <a:spcPct val="0"/>
            </a:spcBef>
            <a:spcAft>
              <a:spcPts val="100"/>
            </a:spcAft>
            <a:buChar char="••"/>
          </a:pPr>
          <a:r>
            <a:rPr lang="ru-RU" sz="1700" kern="1200" dirty="0"/>
            <a:t>Использование технологий из других отраслей ветеринарии и медицины</a:t>
          </a:r>
        </a:p>
      </dsp:txBody>
      <dsp:txXfrm>
        <a:off x="0" y="819424"/>
        <a:ext cx="8856984" cy="969585"/>
      </dsp:txXfrm>
    </dsp:sp>
    <dsp:sp modelId="{109A7C6E-F5A9-4AAD-AC9A-F06AC9773782}">
      <dsp:nvSpPr>
        <dsp:cNvPr id="0" name=""/>
        <dsp:cNvSpPr/>
      </dsp:nvSpPr>
      <dsp:spPr>
        <a:xfrm>
          <a:off x="3096330" y="1941027"/>
          <a:ext cx="5633504" cy="701885"/>
        </a:xfrm>
        <a:prstGeom prst="rect">
          <a:avLst/>
        </a:prstGeom>
        <a:solidFill>
          <a:srgbClr val="A2C2E8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/>
            <a:t>От традиционных компонентов и смесей к продуктам с заданными свойствами и сбалансированным составом</a:t>
          </a:r>
        </a:p>
      </dsp:txBody>
      <dsp:txXfrm>
        <a:off x="3096330" y="1941027"/>
        <a:ext cx="5633504" cy="701885"/>
      </dsp:txXfrm>
    </dsp:sp>
    <dsp:sp modelId="{D401C04C-400C-4B43-8D85-5421AA940A46}">
      <dsp:nvSpPr>
        <dsp:cNvPr id="0" name=""/>
        <dsp:cNvSpPr/>
      </dsp:nvSpPr>
      <dsp:spPr>
        <a:xfrm>
          <a:off x="140108" y="1907041"/>
          <a:ext cx="3005888" cy="735872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Корма и кормление</a:t>
          </a:r>
        </a:p>
      </dsp:txBody>
      <dsp:txXfrm>
        <a:off x="176037" y="1942970"/>
        <a:ext cx="2934030" cy="699943"/>
      </dsp:txXfrm>
    </dsp:sp>
    <dsp:sp modelId="{B6671E9F-3D3F-4826-A387-56CA60BAEBB0}">
      <dsp:nvSpPr>
        <dsp:cNvPr id="0" name=""/>
        <dsp:cNvSpPr/>
      </dsp:nvSpPr>
      <dsp:spPr>
        <a:xfrm>
          <a:off x="0" y="2664249"/>
          <a:ext cx="8856984" cy="12446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Продукты </a:t>
          </a:r>
          <a:r>
            <a:rPr lang="ru-RU" sz="1700" kern="1200" dirty="0" err="1"/>
            <a:t>микробиосинтеза</a:t>
          </a:r>
          <a:r>
            <a:rPr lang="ru-RU" sz="1700" kern="1200" dirty="0"/>
            <a:t>, одноклеточные водоросли, обогащенные продукты переработки зерновых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Оптимизации состава и качества изготовления кормов</a:t>
          </a:r>
        </a:p>
      </dsp:txBody>
      <dsp:txXfrm>
        <a:off x="0" y="2664249"/>
        <a:ext cx="8856984" cy="1244654"/>
      </dsp:txXfrm>
    </dsp:sp>
    <dsp:sp modelId="{C8F53BA2-E8A5-4498-AD4D-681CBCD0C427}">
      <dsp:nvSpPr>
        <dsp:cNvPr id="0" name=""/>
        <dsp:cNvSpPr/>
      </dsp:nvSpPr>
      <dsp:spPr>
        <a:xfrm>
          <a:off x="3096755" y="3742080"/>
          <a:ext cx="5525884" cy="701033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От «длительной» селекции к «быстрой» геномике</a:t>
          </a:r>
        </a:p>
      </dsp:txBody>
      <dsp:txXfrm>
        <a:off x="3096755" y="3742080"/>
        <a:ext cx="5525884" cy="701033"/>
      </dsp:txXfrm>
    </dsp:sp>
    <dsp:sp modelId="{14D787CD-76C1-4A0B-92F6-47C9582CC52B}">
      <dsp:nvSpPr>
        <dsp:cNvPr id="0" name=""/>
        <dsp:cNvSpPr/>
      </dsp:nvSpPr>
      <dsp:spPr>
        <a:xfrm>
          <a:off x="129420" y="3689964"/>
          <a:ext cx="2993038" cy="753145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/>
            <a:t>Генетика и селекция для товарной </a:t>
          </a:r>
          <a:r>
            <a:rPr lang="ru-RU" sz="2000" b="1" kern="1200" dirty="0" err="1"/>
            <a:t>аквакультуры</a:t>
          </a:r>
          <a:endParaRPr lang="ru-RU" sz="2000" b="1" kern="1200" dirty="0"/>
        </a:p>
      </dsp:txBody>
      <dsp:txXfrm>
        <a:off x="166192" y="3726736"/>
        <a:ext cx="2919494" cy="716373"/>
      </dsp:txXfrm>
    </dsp:sp>
    <dsp:sp modelId="{40CE3339-D353-4E3F-BDDD-D310D630D66C}">
      <dsp:nvSpPr>
        <dsp:cNvPr id="0" name=""/>
        <dsp:cNvSpPr/>
      </dsp:nvSpPr>
      <dsp:spPr>
        <a:xfrm>
          <a:off x="0" y="4512301"/>
          <a:ext cx="8856984" cy="6947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32385" rIns="32385" bIns="32385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Полиплоидные, однополые, устойчивые к заболеваниям формы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Отдаленная гибридизация объектов с усиленным эффектом гетерозиса </a:t>
          </a:r>
        </a:p>
      </dsp:txBody>
      <dsp:txXfrm>
        <a:off x="0" y="4512301"/>
        <a:ext cx="8856984" cy="6947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5AFB5863-AC2F-48C9-80E2-0BFA03A7D296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0B344021-7875-4A4E-9547-B2AE95A7A2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48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E5E-B792-4277-BE36-550D81E3534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287-9055-4D24-BF8C-9D461AE3D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E5E-B792-4277-BE36-550D81E3534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287-9055-4D24-BF8C-9D461AE3D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E5E-B792-4277-BE36-550D81E3534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287-9055-4D24-BF8C-9D461AE3D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E5E-B792-4277-BE36-550D81E3534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287-9055-4D24-BF8C-9D461AE3D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E5E-B792-4277-BE36-550D81E3534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287-9055-4D24-BF8C-9D461AE3D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E5E-B792-4277-BE36-550D81E3534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287-9055-4D24-BF8C-9D461AE3D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E5E-B792-4277-BE36-550D81E3534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287-9055-4D24-BF8C-9D461AE3D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E5E-B792-4277-BE36-550D81E3534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287-9055-4D24-BF8C-9D461AE3D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E5E-B792-4277-BE36-550D81E3534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287-9055-4D24-BF8C-9D461AE3D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E5E-B792-4277-BE36-550D81E3534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287-9055-4D24-BF8C-9D461AE3D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C5E5E-B792-4277-BE36-550D81E3534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4D287-9055-4D24-BF8C-9D461AE3D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C5E5E-B792-4277-BE36-550D81E35343}" type="datetimeFigureOut">
              <a:rPr lang="ru-RU" smtClean="0"/>
              <a:pPr/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4D287-9055-4D24-BF8C-9D461AE3D1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7.png"/><Relationship Id="rId9" Type="http://schemas.microsoft.com/office/2007/relationships/diagramDrawing" Target="../diagrams/drawin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tiff"/><Relationship Id="rId18" Type="http://schemas.openxmlformats.org/officeDocument/2006/relationships/image" Target="../media/image29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jpeg"/><Relationship Id="rId2" Type="http://schemas.openxmlformats.org/officeDocument/2006/relationships/image" Target="../media/image13.jpeg"/><Relationship Id="rId16" Type="http://schemas.openxmlformats.org/officeDocument/2006/relationships/image" Target="../media/image27.gif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png"/><Relationship Id="rId15" Type="http://schemas.openxmlformats.org/officeDocument/2006/relationships/image" Target="../media/image26.jpeg"/><Relationship Id="rId10" Type="http://schemas.openxmlformats.org/officeDocument/2006/relationships/image" Target="../media/image21.gif"/><Relationship Id="rId19" Type="http://schemas.openxmlformats.org/officeDocument/2006/relationships/image" Target="../media/image4.png"/><Relationship Id="rId4" Type="http://schemas.openxmlformats.org/officeDocument/2006/relationships/image" Target="../media/image15.jpeg"/><Relationship Id="rId9" Type="http://schemas.openxmlformats.org/officeDocument/2006/relationships/image" Target="../media/image20.gif"/><Relationship Id="rId1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43608" y="2204864"/>
            <a:ext cx="7415912" cy="166199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 anchor="ctr">
            <a:spAutoFit/>
          </a:bodyPr>
          <a:lstStyle/>
          <a:p>
            <a:pPr algn="ctr"/>
            <a:r>
              <a:rPr lang="ru-RU" sz="3400" b="1" dirty="0">
                <a:solidFill>
                  <a:srgbClr val="024780"/>
                </a:solidFill>
                <a:latin typeface="+mj-lt"/>
              </a:rPr>
              <a:t>Дальнейшие этапы реформирования отраслевой науки </a:t>
            </a:r>
            <a:br>
              <a:rPr lang="ru-RU" sz="3400" b="1" dirty="0">
                <a:solidFill>
                  <a:srgbClr val="024780"/>
                </a:solidFill>
                <a:latin typeface="+mj-lt"/>
              </a:rPr>
            </a:br>
            <a:r>
              <a:rPr lang="ru-RU" sz="3400" b="1" dirty="0">
                <a:solidFill>
                  <a:srgbClr val="024780"/>
                </a:solidFill>
                <a:latin typeface="+mj-lt"/>
              </a:rPr>
              <a:t>в современных условиях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6" y="4292424"/>
            <a:ext cx="4507766" cy="16920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К.В. </a:t>
            </a:r>
            <a:r>
              <a:rPr lang="ru-RU" sz="3200" b="1" dirty="0" err="1">
                <a:solidFill>
                  <a:srgbClr val="002060"/>
                </a:solidFill>
              </a:rPr>
              <a:t>Колончин</a:t>
            </a:r>
            <a:endParaRPr lang="ru-RU" sz="3200" b="1" dirty="0">
              <a:solidFill>
                <a:srgbClr val="002060"/>
              </a:solidFill>
            </a:endParaRP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Коллегия </a:t>
            </a:r>
            <a:r>
              <a:rPr lang="ru-RU" sz="2000" b="1" dirty="0" err="1">
                <a:solidFill>
                  <a:srgbClr val="002060"/>
                </a:solidFill>
              </a:rPr>
              <a:t>Росрыболовства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30 марта 2017 г.  Москва</a:t>
            </a:r>
          </a:p>
        </p:txBody>
      </p:sp>
      <p:pic>
        <p:nvPicPr>
          <p:cNvPr id="8" name="Рисунок 7" descr="logo!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677176"/>
            <a:ext cx="1728192" cy="1023632"/>
          </a:xfrm>
          <a:prstGeom prst="rect">
            <a:avLst/>
          </a:prstGeom>
          <a:noFill/>
        </p:spPr>
      </p:pic>
      <p:pic>
        <p:nvPicPr>
          <p:cNvPr id="10" name="Рисунок 9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476672"/>
          </a:xfrm>
          <a:prstGeom prst="rect">
            <a:avLst/>
          </a:prstGeom>
        </p:spPr>
      </p:pic>
      <p:pic>
        <p:nvPicPr>
          <p:cNvPr id="11" name="Рисунок 10" descr="2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076868"/>
            <a:ext cx="9144000" cy="78113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47667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28863"/>
            <a:ext cx="9144000" cy="617517"/>
          </a:xfrm>
          <a:prstGeom prst="rect">
            <a:avLst/>
          </a:prstGeom>
        </p:spPr>
      </p:pic>
      <p:pic>
        <p:nvPicPr>
          <p:cNvPr id="3" name="Рисунок 2" descr="logo!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59" y="33004"/>
            <a:ext cx="2172949" cy="4320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622569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pic>
        <p:nvPicPr>
          <p:cNvPr id="5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076" y="11621"/>
            <a:ext cx="653859" cy="66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3"/>
          <p:cNvSpPr txBox="1"/>
          <p:nvPr/>
        </p:nvSpPr>
        <p:spPr>
          <a:xfrm>
            <a:off x="7884368" y="636970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rgbClr val="FFFF00"/>
                </a:solidFill>
              </a:rPr>
              <a:t>Слайд </a:t>
            </a:r>
            <a:r>
              <a:rPr lang="ru-RU" b="1" dirty="0" smtClean="0">
                <a:solidFill>
                  <a:srgbClr val="FFFF00"/>
                </a:solidFill>
              </a:rPr>
              <a:t>10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7" name="Заголовок 2"/>
          <p:cNvSpPr>
            <a:spLocks noGrp="1"/>
          </p:cNvSpPr>
          <p:nvPr/>
        </p:nvSpPr>
        <p:spPr>
          <a:xfrm>
            <a:off x="683568" y="537059"/>
            <a:ext cx="7715200" cy="792089"/>
          </a:xfrm>
          <a:prstGeom prst="rect">
            <a:avLst/>
          </a:prstGeom>
          <a:solidFill>
            <a:srgbClr val="FFE47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Предварительные результаты генетической идентификации заводской молоди осетровых рыб: Каспий (2015-2016)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3330"/>
            <a:ext cx="7992888" cy="477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4772471"/>
            <a:ext cx="104900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00" b="1" dirty="0" smtClean="0"/>
              <a:t>Заводы:</a:t>
            </a:r>
            <a:endParaRPr lang="ru-RU" sz="19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55776" y="4509120"/>
            <a:ext cx="1521763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700" b="1" dirty="0" smtClean="0"/>
              <a:t>Выпуск в реку</a:t>
            </a:r>
            <a:endParaRPr lang="ru-RU" sz="17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937064" y="4509120"/>
            <a:ext cx="1507144" cy="3539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700" b="1" dirty="0" smtClean="0"/>
              <a:t>Вылов в море</a:t>
            </a:r>
            <a:endParaRPr lang="ru-RU" sz="1700" b="1" dirty="0"/>
          </a:p>
        </p:txBody>
      </p:sp>
    </p:spTree>
    <p:extLst>
      <p:ext uri="{BB962C8B-B14F-4D97-AF65-F5344CB8AC3E}">
        <p14:creationId xmlns:p14="http://schemas.microsoft.com/office/powerpoint/2010/main" val="413502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0483"/>
            <a:ext cx="9144000" cy="617517"/>
          </a:xfrm>
          <a:prstGeom prst="rect">
            <a:avLst/>
          </a:prstGeom>
        </p:spPr>
      </p:pic>
      <p:pic>
        <p:nvPicPr>
          <p:cNvPr id="8" name="Рисунок 7" descr="logo!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-27384"/>
            <a:ext cx="2897265" cy="5760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3731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746" y="23241"/>
            <a:ext cx="724189" cy="7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84368" y="638132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Слайд 11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76672"/>
            <a:ext cx="7643192" cy="50405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2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Направления развития научного обеспечения </a:t>
            </a:r>
            <a:r>
              <a:rPr lang="ru-RU" sz="22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аквакультуры</a:t>
            </a:r>
            <a:endParaRPr lang="ru-RU" sz="2200" b="1" dirty="0">
              <a:solidFill>
                <a:schemeClr val="tx2">
                  <a:lumMod val="75000"/>
                </a:schemeClr>
              </a:solidFill>
              <a:ea typeface="+mn-ea"/>
              <a:cs typeface="+mn-cs"/>
            </a:endParaRPr>
          </a:p>
        </p:txBody>
      </p:sp>
      <p:graphicFrame>
        <p:nvGraphicFramePr>
          <p:cNvPr id="1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537028"/>
              </p:ext>
            </p:extLst>
          </p:nvPr>
        </p:nvGraphicFramePr>
        <p:xfrm>
          <a:off x="107504" y="1002112"/>
          <a:ext cx="8856984" cy="528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5293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98"/>
          <p:cNvSpPr>
            <a:spLocks noChangeShapeType="1"/>
          </p:cNvSpPr>
          <p:nvPr/>
        </p:nvSpPr>
        <p:spPr bwMode="blackWhite">
          <a:xfrm flipH="1">
            <a:off x="4499992" y="2348881"/>
            <a:ext cx="0" cy="432048"/>
          </a:xfrm>
          <a:prstGeom prst="line">
            <a:avLst/>
          </a:prstGeom>
          <a:noFill/>
          <a:ln w="9207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0483"/>
            <a:ext cx="9144000" cy="617517"/>
          </a:xfrm>
          <a:prstGeom prst="rect">
            <a:avLst/>
          </a:prstGeom>
        </p:spPr>
      </p:pic>
      <p:pic>
        <p:nvPicPr>
          <p:cNvPr id="8" name="Рисунок 7" descr="logo!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59" y="44624"/>
            <a:ext cx="2033169" cy="4894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3731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84548" y="188640"/>
            <a:ext cx="5239780" cy="828092"/>
          </a:xfrm>
          <a:prstGeom prst="rect">
            <a:avLst/>
          </a:prstGeom>
          <a:solidFill>
            <a:srgbClr val="FF8181"/>
          </a:solidFill>
          <a:effectLst>
            <a:outerShdw blurRad="50800" dist="88900" dir="24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 anchorCtr="0">
            <a:noAutofit/>
          </a:bodyPr>
          <a:lstStyle/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Оценка вреда водным биоресурсам и компенсационные мероприятия</a:t>
            </a:r>
            <a:endParaRPr lang="ru-RU" altLang="ru-RU" sz="1400" b="1" dirty="0">
              <a:latin typeface="Arial" charset="0"/>
            </a:endParaRP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3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23242"/>
            <a:ext cx="578495" cy="59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84368" y="638132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Слайд 12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763154"/>
            <a:ext cx="8909426" cy="3330142"/>
          </a:xfrm>
          <a:prstGeom prst="rect">
            <a:avLst/>
          </a:prstGeom>
          <a:gradFill>
            <a:gsLst>
              <a:gs pos="50000">
                <a:srgbClr val="9DCD1D"/>
              </a:gs>
              <a:gs pos="4000">
                <a:srgbClr val="FFE471"/>
              </a:gs>
              <a:gs pos="88000">
                <a:srgbClr val="76B531"/>
              </a:gs>
            </a:gsLst>
            <a:lin ang="5400000" scaled="1"/>
          </a:gradFill>
          <a:effectLst>
            <a:outerShdw blurRad="50800" dist="101600" dir="30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Ins="180000" anchor="ctr">
            <a:spAutoFit/>
          </a:bodyPr>
          <a:lstStyle/>
          <a:p>
            <a:pPr algn="ctr" fontAlgn="auto">
              <a:spcBef>
                <a:spcPts val="0"/>
              </a:spcBef>
              <a:buClr>
                <a:schemeClr val="accent1">
                  <a:lumMod val="75000"/>
                </a:schemeClr>
              </a:buClr>
              <a:defRPr/>
            </a:pPr>
            <a:r>
              <a:rPr lang="ru-RU" b="1" dirty="0">
                <a:cs typeface="Arial" panose="020B0604020202020204" pitchFamily="34" charset="0"/>
              </a:rPr>
              <a:t>Первоочередные задачи:</a:t>
            </a:r>
          </a:p>
          <a:p>
            <a:pPr marL="542925" indent="-361950" algn="just">
              <a:lnSpc>
                <a:spcPct val="95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600" dirty="0"/>
              <a:t>Внести изменения в Методику исчисления размера вреда, причиненного водным биологическим ресурсам (утверждена Приказом </a:t>
            </a:r>
            <a:r>
              <a:rPr lang="ru-RU" sz="1600" dirty="0" err="1"/>
              <a:t>Росрыболовства</a:t>
            </a:r>
            <a:r>
              <a:rPr lang="ru-RU" sz="1600" dirty="0"/>
              <a:t> от 25.11.2011 № 1166), предусматривающие возможность компенсации вреда как в натуральном так и в денежном выражении.</a:t>
            </a:r>
            <a:endParaRPr lang="ru-RU" sz="1600" b="1" dirty="0">
              <a:cs typeface="Arial" panose="020B0604020202020204" pitchFamily="34" charset="0"/>
            </a:endParaRPr>
          </a:p>
          <a:p>
            <a:pPr marL="542925" indent="-361950" algn="just">
              <a:lnSpc>
                <a:spcPct val="95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600" dirty="0" smtClean="0"/>
              <a:t>Внести </a:t>
            </a:r>
            <a:r>
              <a:rPr lang="ru-RU" sz="1600" dirty="0"/>
              <a:t>изменения в ст. 50 166-ФЗ «О рыболовстве…», позволяющие проводить компенсационные мероприятия тремя способами: с использованием собственных рыбоводных мощностей, путем заключения договора с рыбоводным предприятием и перечислением денежных средств в уполномоченную организацию.</a:t>
            </a:r>
          </a:p>
          <a:p>
            <a:pPr marL="542925" indent="-361950" algn="just">
              <a:lnSpc>
                <a:spcPct val="95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600" dirty="0"/>
              <a:t>Внести изменения в Постановление Правительства РФ от 29.04.2013 № 380 «Об утверждении Положения о мерах по сохранению ВБР и среды их обитания», для определения компенсационных мероприятий в денежной форме и направления денежных средств на восстановление нарушенного состояния экосистем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16" name="Rectangle 87"/>
          <p:cNvSpPr>
            <a:spLocks noChangeArrowheads="1"/>
          </p:cNvSpPr>
          <p:nvPr/>
        </p:nvSpPr>
        <p:spPr bwMode="blackWhite">
          <a:xfrm>
            <a:off x="107504" y="1268760"/>
            <a:ext cx="8868830" cy="1152128"/>
          </a:xfrm>
          <a:prstGeom prst="rect">
            <a:avLst/>
          </a:prstGeom>
          <a:solidFill>
            <a:srgbClr val="FF8181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114300" dir="3000000" algn="tl" rotWithShape="0">
              <a:schemeClr val="tx1">
                <a:lumMod val="65000"/>
                <a:lumOff val="35000"/>
                <a:alpha val="4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44000" tIns="72000" rIns="144000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ru-RU" altLang="ru-RU" sz="1600" b="1" dirty="0" smtClean="0">
                <a:latin typeface="Calibri" panose="020F0502020204030204" pitchFamily="34" charset="0"/>
              </a:rPr>
              <a:t>Проблемы</a:t>
            </a:r>
            <a:r>
              <a:rPr lang="ru-RU" altLang="ru-RU" sz="1600" dirty="0" smtClean="0">
                <a:latin typeface="Calibri" panose="020F0502020204030204" pitchFamily="34" charset="0"/>
              </a:rPr>
              <a:t>: </a:t>
            </a:r>
          </a:p>
          <a:p>
            <a:pPr marL="193675" indent="-1936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Calibri" panose="020F0502020204030204" pitchFamily="34" charset="0"/>
              </a:rPr>
              <a:t>отсутствует</a:t>
            </a:r>
            <a:r>
              <a:rPr lang="ru-RU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</a:rPr>
              <a:t>механизм перевода компенсационных мероприятий </a:t>
            </a:r>
            <a:r>
              <a:rPr lang="ru-RU" sz="1600" dirty="0" smtClean="0">
                <a:latin typeface="Calibri" panose="020F0502020204030204" pitchFamily="34" charset="0"/>
              </a:rPr>
              <a:t>в </a:t>
            </a:r>
            <a:r>
              <a:rPr lang="ru-RU" sz="1600" dirty="0">
                <a:latin typeface="Calibri" panose="020F0502020204030204" pitchFamily="34" charset="0"/>
              </a:rPr>
              <a:t>денежную </a:t>
            </a:r>
            <a:r>
              <a:rPr lang="ru-RU" sz="1600" dirty="0" smtClean="0">
                <a:latin typeface="Calibri" panose="020F0502020204030204" pitchFamily="34" charset="0"/>
              </a:rPr>
              <a:t/>
            </a:r>
            <a:br>
              <a:rPr lang="ru-RU" sz="1600" dirty="0" smtClean="0">
                <a:latin typeface="Calibri" panose="020F0502020204030204" pitchFamily="34" charset="0"/>
              </a:rPr>
            </a:br>
            <a:r>
              <a:rPr lang="ru-RU" sz="1600" dirty="0" smtClean="0">
                <a:latin typeface="Calibri" panose="020F0502020204030204" pitchFamily="34" charset="0"/>
              </a:rPr>
              <a:t>(</a:t>
            </a:r>
            <a:r>
              <a:rPr lang="ru-RU" sz="1600" dirty="0">
                <a:latin typeface="Calibri" panose="020F0502020204030204" pitchFamily="34" charset="0"/>
              </a:rPr>
              <a:t>монетарную) </a:t>
            </a:r>
            <a:r>
              <a:rPr lang="ru-RU" sz="1600" dirty="0" smtClean="0">
                <a:latin typeface="Calibri" panose="020F0502020204030204" pitchFamily="34" charset="0"/>
              </a:rPr>
              <a:t>форму;</a:t>
            </a:r>
          </a:p>
          <a:p>
            <a:pPr marL="193675" indent="-193675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altLang="ru-RU" sz="1600" dirty="0" smtClean="0">
                <a:latin typeface="Calibri" panose="020F0502020204030204" pitchFamily="34" charset="0"/>
              </a:rPr>
              <a:t>не учитываются промысловый возврат и его зависимость от стадий/массы выпускаемой молоди.</a:t>
            </a:r>
          </a:p>
        </p:txBody>
      </p:sp>
    </p:spTree>
    <p:extLst>
      <p:ext uri="{BB962C8B-B14F-4D97-AF65-F5344CB8AC3E}">
        <p14:creationId xmlns:p14="http://schemas.microsoft.com/office/powerpoint/2010/main" val="132601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0483"/>
            <a:ext cx="9144000" cy="617517"/>
          </a:xfrm>
          <a:prstGeom prst="rect">
            <a:avLst/>
          </a:prstGeom>
        </p:spPr>
      </p:pic>
      <p:pic>
        <p:nvPicPr>
          <p:cNvPr id="8" name="Рисунок 7" descr="logo!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39271"/>
            <a:ext cx="1817145" cy="4374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3731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07" y="23241"/>
            <a:ext cx="583528" cy="5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84368" y="638132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Слайд 13</a:t>
            </a:r>
          </a:p>
        </p:txBody>
      </p:sp>
      <p:sp>
        <p:nvSpPr>
          <p:cNvPr id="16" name="Rectangle 87"/>
          <p:cNvSpPr>
            <a:spLocks noChangeArrowheads="1"/>
          </p:cNvSpPr>
          <p:nvPr/>
        </p:nvSpPr>
        <p:spPr bwMode="blackWhite">
          <a:xfrm>
            <a:off x="539552" y="620688"/>
            <a:ext cx="8064896" cy="1080120"/>
          </a:xfrm>
          <a:prstGeom prst="rect">
            <a:avLst/>
          </a:prstGeom>
          <a:solidFill>
            <a:srgbClr val="FF8181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114300" dir="3000000" algn="tl" rotWithShape="0">
              <a:schemeClr val="tx1">
                <a:lumMod val="65000"/>
                <a:lumOff val="35000"/>
                <a:alpha val="4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144000" tIns="144000" rIns="144000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ru-RU" alt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Росстандарт</a:t>
            </a: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опубликовал проект национального стандарта России ГОСТ Р </a:t>
            </a:r>
          </a:p>
          <a:p>
            <a:pPr algn="ctr"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«Методология принятия управленческих решений для сохранения </a:t>
            </a:r>
          </a:p>
          <a:p>
            <a:pPr algn="ctr"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водных биоресурсов и среды их обитания»</a:t>
            </a:r>
          </a:p>
        </p:txBody>
      </p:sp>
      <p:sp>
        <p:nvSpPr>
          <p:cNvPr id="12" name="Line 98"/>
          <p:cNvSpPr>
            <a:spLocks noChangeShapeType="1"/>
          </p:cNvSpPr>
          <p:nvPr/>
        </p:nvSpPr>
        <p:spPr bwMode="blackWhite">
          <a:xfrm flipH="1">
            <a:off x="4572000" y="4473116"/>
            <a:ext cx="0" cy="468052"/>
          </a:xfrm>
          <a:prstGeom prst="line">
            <a:avLst/>
          </a:prstGeom>
          <a:noFill/>
          <a:ln w="9207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sp>
        <p:nvSpPr>
          <p:cNvPr id="15" name="Прямоугольник 14"/>
          <p:cNvSpPr/>
          <p:nvPr/>
        </p:nvSpPr>
        <p:spPr>
          <a:xfrm>
            <a:off x="215162" y="3789040"/>
            <a:ext cx="8709876" cy="735756"/>
          </a:xfrm>
          <a:prstGeom prst="rect">
            <a:avLst/>
          </a:prstGeom>
          <a:solidFill>
            <a:srgbClr val="FFE471"/>
          </a:solidFill>
          <a:effectLst>
            <a:outerShdw blurRad="50800" dist="101600" dir="30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72000" rIns="180000" bIns="108000" anchor="ctr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Проблема: проект стандарта не проходил согласование с </a:t>
            </a:r>
            <a:r>
              <a:rPr lang="ru-RU" b="1" dirty="0" err="1">
                <a:cs typeface="Arial" panose="020B0604020202020204" pitchFamily="34" charset="0"/>
              </a:rPr>
              <a:t>Росрыболовством</a:t>
            </a:r>
            <a:r>
              <a:rPr lang="ru-RU" b="1" dirty="0"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ru-RU" b="1" dirty="0">
                <a:cs typeface="Arial" panose="020B0604020202020204" pitchFamily="34" charset="0"/>
              </a:rPr>
              <a:t>не рассматривался во ВНИРО и в бассейновых институтах</a:t>
            </a:r>
            <a:endParaRPr lang="ru-RU" dirty="0">
              <a:latin typeface="+mj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5162" y="4978336"/>
            <a:ext cx="8709876" cy="1228198"/>
          </a:xfrm>
          <a:prstGeom prst="rect">
            <a:avLst/>
          </a:prstGeom>
          <a:solidFill>
            <a:srgbClr val="9CD45E"/>
          </a:solidFill>
          <a:effectLst>
            <a:outerShdw blurRad="50800" dist="101600" dir="30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72000" rIns="180000" bIns="108000" anchor="ctr">
            <a:spAutoFit/>
          </a:bodyPr>
          <a:lstStyle/>
          <a:p>
            <a:pPr algn="just"/>
            <a:r>
              <a:rPr lang="ru-RU" sz="1700" b="1" dirty="0">
                <a:cs typeface="Arial" panose="020B0604020202020204" pitchFamily="34" charset="0"/>
              </a:rPr>
              <a:t>Решение: необходимо ВНИРО и </a:t>
            </a:r>
            <a:r>
              <a:rPr lang="ru-RU" sz="1700" b="1" dirty="0" err="1">
                <a:cs typeface="Arial" panose="020B0604020202020204" pitchFamily="34" charset="0"/>
              </a:rPr>
              <a:t>Росрыболовству</a:t>
            </a:r>
            <a:r>
              <a:rPr lang="ru-RU" sz="1700" b="1" dirty="0">
                <a:cs typeface="Arial" panose="020B0604020202020204" pitchFamily="34" charset="0"/>
              </a:rPr>
              <a:t> незамедлительно дать замечания </a:t>
            </a:r>
          </a:p>
          <a:p>
            <a:pPr algn="just"/>
            <a:r>
              <a:rPr lang="ru-RU" sz="1700" b="1" dirty="0">
                <a:cs typeface="Arial" panose="020B0604020202020204" pitchFamily="34" charset="0"/>
              </a:rPr>
              <a:t>к проекту стандарта России ГОСТ Р «Методология принятия управленческих решений для сохранения водных биоресурсов и среды их обитания» и принять активное участие в его обсуждении.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215162" y="1908995"/>
            <a:ext cx="8709876" cy="1736029"/>
          </a:xfrm>
          <a:prstGeom prst="rect">
            <a:avLst/>
          </a:prstGeom>
          <a:solidFill>
            <a:srgbClr val="FFE471"/>
          </a:solidFill>
          <a:effectLst>
            <a:outerShdw blurRad="50800" dist="101600" dir="30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tIns="72000" rIns="180000" bIns="108000" anchor="ctr">
            <a:spAutoFit/>
          </a:bodyPr>
          <a:lstStyle/>
          <a:p>
            <a:pPr algn="just" fontAlgn="auto">
              <a:spcAft>
                <a:spcPts val="6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sz="1600" b="1" dirty="0"/>
              <a:t>Проект разработан ФГУП «Всероссийский научно-исследовательским центр стандартизации, информации и сертификации сырья, материалов и веществ» совместно с индивидуальным предпринимателем </a:t>
            </a:r>
            <a:r>
              <a:rPr lang="ru-RU" sz="1600" b="1" dirty="0" err="1"/>
              <a:t>Боравским</a:t>
            </a:r>
            <a:r>
              <a:rPr lang="ru-RU" sz="1600" b="1" dirty="0"/>
              <a:t> Борисом Вячеславовичем.</a:t>
            </a:r>
          </a:p>
          <a:p>
            <a:pPr>
              <a:spcAft>
                <a:spcPts val="1200"/>
              </a:spcAft>
              <a:buNone/>
            </a:pPr>
            <a:r>
              <a:rPr lang="ru-RU" sz="1600" b="1" dirty="0">
                <a:cs typeface="Arial" panose="020B0604020202020204" pitchFamily="34" charset="0"/>
              </a:rPr>
              <a:t>В стандарте реализованы нормы и принципы Директивы Европей­ского парламента и </a:t>
            </a:r>
            <a:br>
              <a:rPr lang="ru-RU" sz="1600" b="1" dirty="0">
                <a:cs typeface="Arial" panose="020B0604020202020204" pitchFamily="34" charset="0"/>
              </a:rPr>
            </a:br>
            <a:r>
              <a:rPr lang="ru-RU" sz="1600" b="1" dirty="0">
                <a:cs typeface="Arial" panose="020B0604020202020204" pitchFamily="34" charset="0"/>
              </a:rPr>
              <a:t>Совета ЕС  2004/35/ЕС «Об экологической  ответственности в от­ношении предупреждения и ликвидации и вреда окружающей среде».</a:t>
            </a:r>
            <a:endParaRPr lang="ru-RU" sz="1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813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e 91"/>
          <p:cNvSpPr>
            <a:spLocks noChangeShapeType="1"/>
          </p:cNvSpPr>
          <p:nvPr/>
        </p:nvSpPr>
        <p:spPr bwMode="blackWhite">
          <a:xfrm flipH="1">
            <a:off x="5292096" y="1448824"/>
            <a:ext cx="270036" cy="323992"/>
          </a:xfrm>
          <a:prstGeom prst="line">
            <a:avLst/>
          </a:prstGeom>
          <a:noFill/>
          <a:ln w="50800">
            <a:solidFill>
              <a:srgbClr val="FFD937"/>
            </a:solidFill>
            <a:round/>
            <a:headEnd/>
            <a:tailEnd type="triangle" w="med" len="me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sp>
        <p:nvSpPr>
          <p:cNvPr id="35" name="Line 91"/>
          <p:cNvSpPr>
            <a:spLocks noChangeShapeType="1"/>
          </p:cNvSpPr>
          <p:nvPr/>
        </p:nvSpPr>
        <p:spPr bwMode="blackWhite">
          <a:xfrm>
            <a:off x="3581012" y="1484784"/>
            <a:ext cx="270892" cy="288032"/>
          </a:xfrm>
          <a:prstGeom prst="line">
            <a:avLst/>
          </a:prstGeom>
          <a:noFill/>
          <a:ln w="50800">
            <a:solidFill>
              <a:srgbClr val="FFD937"/>
            </a:solidFill>
            <a:round/>
            <a:headEnd/>
            <a:tailEnd type="triangle" w="med" len="me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grpSp>
        <p:nvGrpSpPr>
          <p:cNvPr id="5" name="Группа 4"/>
          <p:cNvGrpSpPr/>
          <p:nvPr/>
        </p:nvGrpSpPr>
        <p:grpSpPr>
          <a:xfrm>
            <a:off x="807843" y="3519010"/>
            <a:ext cx="7622530" cy="693927"/>
            <a:chOff x="959247" y="4149096"/>
            <a:chExt cx="725176" cy="723295"/>
          </a:xfrm>
          <a:effectLst/>
        </p:grpSpPr>
        <p:sp>
          <p:nvSpPr>
            <p:cNvPr id="33" name="Левая фигурная скобка 32"/>
            <p:cNvSpPr/>
            <p:nvPr/>
          </p:nvSpPr>
          <p:spPr>
            <a:xfrm rot="16200000">
              <a:off x="963024" y="4289776"/>
              <a:ext cx="718914" cy="439914"/>
            </a:xfrm>
            <a:custGeom>
              <a:avLst/>
              <a:gdLst>
                <a:gd name="connsiteX0" fmla="*/ 689724 w 689724"/>
                <a:gd name="connsiteY0" fmla="*/ 4624060 h 4624060"/>
                <a:gd name="connsiteX1" fmla="*/ 344862 w 689724"/>
                <a:gd name="connsiteY1" fmla="*/ 4566585 h 4624060"/>
                <a:gd name="connsiteX2" fmla="*/ 344862 w 689724"/>
                <a:gd name="connsiteY2" fmla="*/ 2369505 h 4624060"/>
                <a:gd name="connsiteX3" fmla="*/ 0 w 689724"/>
                <a:gd name="connsiteY3" fmla="*/ 2312030 h 4624060"/>
                <a:gd name="connsiteX4" fmla="*/ 344862 w 689724"/>
                <a:gd name="connsiteY4" fmla="*/ 2254555 h 4624060"/>
                <a:gd name="connsiteX5" fmla="*/ 344862 w 689724"/>
                <a:gd name="connsiteY5" fmla="*/ 57475 h 4624060"/>
                <a:gd name="connsiteX6" fmla="*/ 689724 w 689724"/>
                <a:gd name="connsiteY6" fmla="*/ 0 h 4624060"/>
                <a:gd name="connsiteX7" fmla="*/ 689724 w 689724"/>
                <a:gd name="connsiteY7" fmla="*/ 4624060 h 4624060"/>
                <a:gd name="connsiteX0" fmla="*/ 689724 w 689724"/>
                <a:gd name="connsiteY0" fmla="*/ 4624060 h 4624060"/>
                <a:gd name="connsiteX1" fmla="*/ 344862 w 689724"/>
                <a:gd name="connsiteY1" fmla="*/ 4566585 h 4624060"/>
                <a:gd name="connsiteX2" fmla="*/ 344862 w 689724"/>
                <a:gd name="connsiteY2" fmla="*/ 2369505 h 4624060"/>
                <a:gd name="connsiteX3" fmla="*/ 0 w 689724"/>
                <a:gd name="connsiteY3" fmla="*/ 2312030 h 4624060"/>
                <a:gd name="connsiteX4" fmla="*/ 344862 w 689724"/>
                <a:gd name="connsiteY4" fmla="*/ 2254555 h 4624060"/>
                <a:gd name="connsiteX5" fmla="*/ 344862 w 689724"/>
                <a:gd name="connsiteY5" fmla="*/ 57475 h 4624060"/>
                <a:gd name="connsiteX6" fmla="*/ 689724 w 689724"/>
                <a:gd name="connsiteY6" fmla="*/ 0 h 4624060"/>
                <a:gd name="connsiteX0" fmla="*/ 689724 w 689724"/>
                <a:gd name="connsiteY0" fmla="*/ 4624060 h 4624060"/>
                <a:gd name="connsiteX1" fmla="*/ 344862 w 689724"/>
                <a:gd name="connsiteY1" fmla="*/ 4566585 h 4624060"/>
                <a:gd name="connsiteX2" fmla="*/ 344862 w 689724"/>
                <a:gd name="connsiteY2" fmla="*/ 2369505 h 4624060"/>
                <a:gd name="connsiteX3" fmla="*/ 0 w 689724"/>
                <a:gd name="connsiteY3" fmla="*/ 2312030 h 4624060"/>
                <a:gd name="connsiteX4" fmla="*/ 344862 w 689724"/>
                <a:gd name="connsiteY4" fmla="*/ 2254555 h 4624060"/>
                <a:gd name="connsiteX5" fmla="*/ 344862 w 689724"/>
                <a:gd name="connsiteY5" fmla="*/ 57475 h 4624060"/>
                <a:gd name="connsiteX6" fmla="*/ 689724 w 689724"/>
                <a:gd name="connsiteY6" fmla="*/ 0 h 4624060"/>
                <a:gd name="connsiteX7" fmla="*/ 689724 w 689724"/>
                <a:gd name="connsiteY7" fmla="*/ 4624060 h 4624060"/>
                <a:gd name="connsiteX0" fmla="*/ 689724 w 689724"/>
                <a:gd name="connsiteY0" fmla="*/ 4624060 h 4624060"/>
                <a:gd name="connsiteX1" fmla="*/ 344862 w 689724"/>
                <a:gd name="connsiteY1" fmla="*/ 4566585 h 4624060"/>
                <a:gd name="connsiteX2" fmla="*/ 344862 w 689724"/>
                <a:gd name="connsiteY2" fmla="*/ 2369505 h 4624060"/>
                <a:gd name="connsiteX3" fmla="*/ 0 w 689724"/>
                <a:gd name="connsiteY3" fmla="*/ 2312030 h 4624060"/>
                <a:gd name="connsiteX4" fmla="*/ 344862 w 689724"/>
                <a:gd name="connsiteY4" fmla="*/ 2254555 h 4624060"/>
                <a:gd name="connsiteX5" fmla="*/ 349886 w 689724"/>
                <a:gd name="connsiteY5" fmla="*/ 248394 h 4624060"/>
                <a:gd name="connsiteX6" fmla="*/ 689724 w 689724"/>
                <a:gd name="connsiteY6" fmla="*/ 0 h 4624060"/>
                <a:gd name="connsiteX0" fmla="*/ 689724 w 689724"/>
                <a:gd name="connsiteY0" fmla="*/ 4624060 h 4624060"/>
                <a:gd name="connsiteX1" fmla="*/ 344862 w 689724"/>
                <a:gd name="connsiteY1" fmla="*/ 4566585 h 4624060"/>
                <a:gd name="connsiteX2" fmla="*/ 344862 w 689724"/>
                <a:gd name="connsiteY2" fmla="*/ 2369505 h 4624060"/>
                <a:gd name="connsiteX3" fmla="*/ 0 w 689724"/>
                <a:gd name="connsiteY3" fmla="*/ 2312030 h 4624060"/>
                <a:gd name="connsiteX4" fmla="*/ 344862 w 689724"/>
                <a:gd name="connsiteY4" fmla="*/ 2254555 h 4624060"/>
                <a:gd name="connsiteX5" fmla="*/ 344862 w 689724"/>
                <a:gd name="connsiteY5" fmla="*/ 57475 h 4624060"/>
                <a:gd name="connsiteX6" fmla="*/ 689724 w 689724"/>
                <a:gd name="connsiteY6" fmla="*/ 0 h 4624060"/>
                <a:gd name="connsiteX7" fmla="*/ 689724 w 689724"/>
                <a:gd name="connsiteY7" fmla="*/ 4624060 h 4624060"/>
                <a:gd name="connsiteX0" fmla="*/ 689724 w 689724"/>
                <a:gd name="connsiteY0" fmla="*/ 4624060 h 4624060"/>
                <a:gd name="connsiteX1" fmla="*/ 344862 w 689724"/>
                <a:gd name="connsiteY1" fmla="*/ 4340497 h 4624060"/>
                <a:gd name="connsiteX2" fmla="*/ 344862 w 689724"/>
                <a:gd name="connsiteY2" fmla="*/ 2369505 h 4624060"/>
                <a:gd name="connsiteX3" fmla="*/ 0 w 689724"/>
                <a:gd name="connsiteY3" fmla="*/ 2312030 h 4624060"/>
                <a:gd name="connsiteX4" fmla="*/ 344862 w 689724"/>
                <a:gd name="connsiteY4" fmla="*/ 2254555 h 4624060"/>
                <a:gd name="connsiteX5" fmla="*/ 349886 w 689724"/>
                <a:gd name="connsiteY5" fmla="*/ 248394 h 4624060"/>
                <a:gd name="connsiteX6" fmla="*/ 689724 w 689724"/>
                <a:gd name="connsiteY6" fmla="*/ 0 h 462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24" h="4624060" stroke="0" extrusionOk="0">
                  <a:moveTo>
                    <a:pt x="689724" y="4624060"/>
                  </a:moveTo>
                  <a:cubicBezTo>
                    <a:pt x="499262" y="4624060"/>
                    <a:pt x="344862" y="4598328"/>
                    <a:pt x="344862" y="4566585"/>
                  </a:cubicBezTo>
                  <a:lnTo>
                    <a:pt x="344862" y="2369505"/>
                  </a:lnTo>
                  <a:cubicBezTo>
                    <a:pt x="344862" y="2337762"/>
                    <a:pt x="190462" y="2312030"/>
                    <a:pt x="0" y="2312030"/>
                  </a:cubicBezTo>
                  <a:cubicBezTo>
                    <a:pt x="190462" y="2312030"/>
                    <a:pt x="344862" y="2286298"/>
                    <a:pt x="344862" y="2254555"/>
                  </a:cubicBezTo>
                  <a:lnTo>
                    <a:pt x="344862" y="57475"/>
                  </a:lnTo>
                  <a:cubicBezTo>
                    <a:pt x="344862" y="25732"/>
                    <a:pt x="499262" y="0"/>
                    <a:pt x="689724" y="0"/>
                  </a:cubicBezTo>
                  <a:lnTo>
                    <a:pt x="689724" y="4624060"/>
                  </a:lnTo>
                  <a:close/>
                </a:path>
                <a:path w="689724" h="4624060" fill="none">
                  <a:moveTo>
                    <a:pt x="689724" y="4624060"/>
                  </a:moveTo>
                  <a:cubicBezTo>
                    <a:pt x="499262" y="4624060"/>
                    <a:pt x="344862" y="4372240"/>
                    <a:pt x="344862" y="4340497"/>
                  </a:cubicBezTo>
                  <a:lnTo>
                    <a:pt x="344862" y="2369505"/>
                  </a:lnTo>
                  <a:cubicBezTo>
                    <a:pt x="344862" y="2337762"/>
                    <a:pt x="190462" y="2312030"/>
                    <a:pt x="0" y="2312030"/>
                  </a:cubicBezTo>
                  <a:cubicBezTo>
                    <a:pt x="190462" y="2312030"/>
                    <a:pt x="344862" y="2286298"/>
                    <a:pt x="344862" y="2254555"/>
                  </a:cubicBezTo>
                  <a:cubicBezTo>
                    <a:pt x="344862" y="1522195"/>
                    <a:pt x="349886" y="980754"/>
                    <a:pt x="349886" y="248394"/>
                  </a:cubicBezTo>
                  <a:cubicBezTo>
                    <a:pt x="349886" y="216651"/>
                    <a:pt x="499262" y="0"/>
                    <a:pt x="689724" y="0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Левая фигурная скобка 33"/>
            <p:cNvSpPr/>
            <p:nvPr/>
          </p:nvSpPr>
          <p:spPr>
            <a:xfrm rot="16200000">
              <a:off x="966460" y="4424100"/>
              <a:ext cx="718914" cy="171267"/>
            </a:xfrm>
            <a:custGeom>
              <a:avLst/>
              <a:gdLst>
                <a:gd name="connsiteX0" fmla="*/ 689724 w 689724"/>
                <a:gd name="connsiteY0" fmla="*/ 1800236 h 1800236"/>
                <a:gd name="connsiteX1" fmla="*/ 344862 w 689724"/>
                <a:gd name="connsiteY1" fmla="*/ 1742761 h 1800236"/>
                <a:gd name="connsiteX2" fmla="*/ 344862 w 689724"/>
                <a:gd name="connsiteY2" fmla="*/ 927907 h 1800236"/>
                <a:gd name="connsiteX3" fmla="*/ 0 w 689724"/>
                <a:gd name="connsiteY3" fmla="*/ 870432 h 1800236"/>
                <a:gd name="connsiteX4" fmla="*/ 344862 w 689724"/>
                <a:gd name="connsiteY4" fmla="*/ 812957 h 1800236"/>
                <a:gd name="connsiteX5" fmla="*/ 344862 w 689724"/>
                <a:gd name="connsiteY5" fmla="*/ 57475 h 1800236"/>
                <a:gd name="connsiteX6" fmla="*/ 689724 w 689724"/>
                <a:gd name="connsiteY6" fmla="*/ 0 h 1800236"/>
                <a:gd name="connsiteX7" fmla="*/ 689724 w 689724"/>
                <a:gd name="connsiteY7" fmla="*/ 1800236 h 1800236"/>
                <a:gd name="connsiteX0" fmla="*/ 689724 w 689724"/>
                <a:gd name="connsiteY0" fmla="*/ 1800236 h 1800236"/>
                <a:gd name="connsiteX1" fmla="*/ 344862 w 689724"/>
                <a:gd name="connsiteY1" fmla="*/ 1742761 h 1800236"/>
                <a:gd name="connsiteX2" fmla="*/ 344862 w 689724"/>
                <a:gd name="connsiteY2" fmla="*/ 927907 h 1800236"/>
                <a:gd name="connsiteX3" fmla="*/ 0 w 689724"/>
                <a:gd name="connsiteY3" fmla="*/ 870432 h 1800236"/>
                <a:gd name="connsiteX4" fmla="*/ 344862 w 689724"/>
                <a:gd name="connsiteY4" fmla="*/ 812957 h 1800236"/>
                <a:gd name="connsiteX5" fmla="*/ 344862 w 689724"/>
                <a:gd name="connsiteY5" fmla="*/ 57475 h 1800236"/>
                <a:gd name="connsiteX6" fmla="*/ 689724 w 689724"/>
                <a:gd name="connsiteY6" fmla="*/ 0 h 1800236"/>
                <a:gd name="connsiteX0" fmla="*/ 689724 w 689724"/>
                <a:gd name="connsiteY0" fmla="*/ 1800236 h 1800236"/>
                <a:gd name="connsiteX1" fmla="*/ 344862 w 689724"/>
                <a:gd name="connsiteY1" fmla="*/ 1742761 h 1800236"/>
                <a:gd name="connsiteX2" fmla="*/ 344862 w 689724"/>
                <a:gd name="connsiteY2" fmla="*/ 927907 h 1800236"/>
                <a:gd name="connsiteX3" fmla="*/ 0 w 689724"/>
                <a:gd name="connsiteY3" fmla="*/ 870432 h 1800236"/>
                <a:gd name="connsiteX4" fmla="*/ 344862 w 689724"/>
                <a:gd name="connsiteY4" fmla="*/ 812957 h 1800236"/>
                <a:gd name="connsiteX5" fmla="*/ 344862 w 689724"/>
                <a:gd name="connsiteY5" fmla="*/ 57475 h 1800236"/>
                <a:gd name="connsiteX6" fmla="*/ 689724 w 689724"/>
                <a:gd name="connsiteY6" fmla="*/ 0 h 1800236"/>
                <a:gd name="connsiteX7" fmla="*/ 689724 w 689724"/>
                <a:gd name="connsiteY7" fmla="*/ 1800236 h 1800236"/>
                <a:gd name="connsiteX0" fmla="*/ 689724 w 689724"/>
                <a:gd name="connsiteY0" fmla="*/ 1800236 h 1800236"/>
                <a:gd name="connsiteX1" fmla="*/ 344862 w 689724"/>
                <a:gd name="connsiteY1" fmla="*/ 1742761 h 1800236"/>
                <a:gd name="connsiteX2" fmla="*/ 344862 w 689724"/>
                <a:gd name="connsiteY2" fmla="*/ 927907 h 1800236"/>
                <a:gd name="connsiteX3" fmla="*/ 0 w 689724"/>
                <a:gd name="connsiteY3" fmla="*/ 870432 h 1800236"/>
                <a:gd name="connsiteX4" fmla="*/ 344862 w 689724"/>
                <a:gd name="connsiteY4" fmla="*/ 812957 h 1800236"/>
                <a:gd name="connsiteX5" fmla="*/ 344862 w 689724"/>
                <a:gd name="connsiteY5" fmla="*/ 223273 h 1800236"/>
                <a:gd name="connsiteX6" fmla="*/ 689724 w 689724"/>
                <a:gd name="connsiteY6" fmla="*/ 0 h 1800236"/>
                <a:gd name="connsiteX0" fmla="*/ 689724 w 689724"/>
                <a:gd name="connsiteY0" fmla="*/ 1800236 h 1800236"/>
                <a:gd name="connsiteX1" fmla="*/ 344862 w 689724"/>
                <a:gd name="connsiteY1" fmla="*/ 1742761 h 1800236"/>
                <a:gd name="connsiteX2" fmla="*/ 344862 w 689724"/>
                <a:gd name="connsiteY2" fmla="*/ 927907 h 1800236"/>
                <a:gd name="connsiteX3" fmla="*/ 0 w 689724"/>
                <a:gd name="connsiteY3" fmla="*/ 870432 h 1800236"/>
                <a:gd name="connsiteX4" fmla="*/ 344862 w 689724"/>
                <a:gd name="connsiteY4" fmla="*/ 812957 h 1800236"/>
                <a:gd name="connsiteX5" fmla="*/ 344862 w 689724"/>
                <a:gd name="connsiteY5" fmla="*/ 57475 h 1800236"/>
                <a:gd name="connsiteX6" fmla="*/ 689724 w 689724"/>
                <a:gd name="connsiteY6" fmla="*/ 0 h 1800236"/>
                <a:gd name="connsiteX7" fmla="*/ 689724 w 689724"/>
                <a:gd name="connsiteY7" fmla="*/ 1800236 h 1800236"/>
                <a:gd name="connsiteX0" fmla="*/ 689724 w 689724"/>
                <a:gd name="connsiteY0" fmla="*/ 1800236 h 1800236"/>
                <a:gd name="connsiteX1" fmla="*/ 344862 w 689724"/>
                <a:gd name="connsiteY1" fmla="*/ 1511649 h 1800236"/>
                <a:gd name="connsiteX2" fmla="*/ 344862 w 689724"/>
                <a:gd name="connsiteY2" fmla="*/ 927907 h 1800236"/>
                <a:gd name="connsiteX3" fmla="*/ 0 w 689724"/>
                <a:gd name="connsiteY3" fmla="*/ 870432 h 1800236"/>
                <a:gd name="connsiteX4" fmla="*/ 344862 w 689724"/>
                <a:gd name="connsiteY4" fmla="*/ 812957 h 1800236"/>
                <a:gd name="connsiteX5" fmla="*/ 344862 w 689724"/>
                <a:gd name="connsiteY5" fmla="*/ 223273 h 1800236"/>
                <a:gd name="connsiteX6" fmla="*/ 689724 w 689724"/>
                <a:gd name="connsiteY6" fmla="*/ 0 h 1800236"/>
                <a:gd name="connsiteX0" fmla="*/ 689724 w 689724"/>
                <a:gd name="connsiteY0" fmla="*/ 1800236 h 1800236"/>
                <a:gd name="connsiteX1" fmla="*/ 344862 w 689724"/>
                <a:gd name="connsiteY1" fmla="*/ 1742761 h 1800236"/>
                <a:gd name="connsiteX2" fmla="*/ 344862 w 689724"/>
                <a:gd name="connsiteY2" fmla="*/ 927907 h 1800236"/>
                <a:gd name="connsiteX3" fmla="*/ 0 w 689724"/>
                <a:gd name="connsiteY3" fmla="*/ 870432 h 1800236"/>
                <a:gd name="connsiteX4" fmla="*/ 344862 w 689724"/>
                <a:gd name="connsiteY4" fmla="*/ 812957 h 1800236"/>
                <a:gd name="connsiteX5" fmla="*/ 344862 w 689724"/>
                <a:gd name="connsiteY5" fmla="*/ 57475 h 1800236"/>
                <a:gd name="connsiteX6" fmla="*/ 689724 w 689724"/>
                <a:gd name="connsiteY6" fmla="*/ 0 h 1800236"/>
                <a:gd name="connsiteX7" fmla="*/ 689724 w 689724"/>
                <a:gd name="connsiteY7" fmla="*/ 1800236 h 1800236"/>
                <a:gd name="connsiteX0" fmla="*/ 689724 w 689724"/>
                <a:gd name="connsiteY0" fmla="*/ 1800236 h 1800236"/>
                <a:gd name="connsiteX1" fmla="*/ 349886 w 689724"/>
                <a:gd name="connsiteY1" fmla="*/ 1571939 h 1800236"/>
                <a:gd name="connsiteX2" fmla="*/ 344862 w 689724"/>
                <a:gd name="connsiteY2" fmla="*/ 927907 h 1800236"/>
                <a:gd name="connsiteX3" fmla="*/ 0 w 689724"/>
                <a:gd name="connsiteY3" fmla="*/ 870432 h 1800236"/>
                <a:gd name="connsiteX4" fmla="*/ 344862 w 689724"/>
                <a:gd name="connsiteY4" fmla="*/ 812957 h 1800236"/>
                <a:gd name="connsiteX5" fmla="*/ 344862 w 689724"/>
                <a:gd name="connsiteY5" fmla="*/ 223273 h 1800236"/>
                <a:gd name="connsiteX6" fmla="*/ 689724 w 689724"/>
                <a:gd name="connsiteY6" fmla="*/ 0 h 1800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9724" h="1800236" stroke="0" extrusionOk="0">
                  <a:moveTo>
                    <a:pt x="689724" y="1800236"/>
                  </a:moveTo>
                  <a:cubicBezTo>
                    <a:pt x="499262" y="1800236"/>
                    <a:pt x="344862" y="1774504"/>
                    <a:pt x="344862" y="1742761"/>
                  </a:cubicBezTo>
                  <a:lnTo>
                    <a:pt x="344862" y="927907"/>
                  </a:lnTo>
                  <a:cubicBezTo>
                    <a:pt x="344862" y="896164"/>
                    <a:pt x="190462" y="870432"/>
                    <a:pt x="0" y="870432"/>
                  </a:cubicBezTo>
                  <a:cubicBezTo>
                    <a:pt x="190462" y="870432"/>
                    <a:pt x="344862" y="844700"/>
                    <a:pt x="344862" y="812957"/>
                  </a:cubicBezTo>
                  <a:lnTo>
                    <a:pt x="344862" y="57475"/>
                  </a:lnTo>
                  <a:cubicBezTo>
                    <a:pt x="344862" y="25732"/>
                    <a:pt x="499262" y="0"/>
                    <a:pt x="689724" y="0"/>
                  </a:cubicBezTo>
                  <a:lnTo>
                    <a:pt x="689724" y="1800236"/>
                  </a:lnTo>
                  <a:close/>
                </a:path>
                <a:path w="689724" h="1800236" fill="none">
                  <a:moveTo>
                    <a:pt x="689724" y="1800236"/>
                  </a:moveTo>
                  <a:cubicBezTo>
                    <a:pt x="499262" y="1800236"/>
                    <a:pt x="349886" y="1603682"/>
                    <a:pt x="349886" y="1571939"/>
                  </a:cubicBezTo>
                  <a:cubicBezTo>
                    <a:pt x="348211" y="1357262"/>
                    <a:pt x="346537" y="1142584"/>
                    <a:pt x="344862" y="927907"/>
                  </a:cubicBezTo>
                  <a:cubicBezTo>
                    <a:pt x="344862" y="896164"/>
                    <a:pt x="190462" y="870432"/>
                    <a:pt x="0" y="870432"/>
                  </a:cubicBezTo>
                  <a:cubicBezTo>
                    <a:pt x="190462" y="870432"/>
                    <a:pt x="344862" y="844700"/>
                    <a:pt x="344862" y="812957"/>
                  </a:cubicBezTo>
                  <a:lnTo>
                    <a:pt x="344862" y="223273"/>
                  </a:lnTo>
                  <a:cubicBezTo>
                    <a:pt x="344862" y="191530"/>
                    <a:pt x="499262" y="0"/>
                    <a:pt x="689724" y="0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" name="Левая фигурная скобка 2"/>
            <p:cNvSpPr/>
            <p:nvPr/>
          </p:nvSpPr>
          <p:spPr>
            <a:xfrm rot="16200000">
              <a:off x="960187" y="4148156"/>
              <a:ext cx="723295" cy="725176"/>
            </a:xfrm>
            <a:custGeom>
              <a:avLst/>
              <a:gdLst>
                <a:gd name="connsiteX0" fmla="*/ 690858 w 690858"/>
                <a:gd name="connsiteY0" fmla="*/ 7622530 h 7622530"/>
                <a:gd name="connsiteX1" fmla="*/ 345429 w 690858"/>
                <a:gd name="connsiteY1" fmla="*/ 7564961 h 7622530"/>
                <a:gd name="connsiteX2" fmla="*/ 345429 w 690858"/>
                <a:gd name="connsiteY2" fmla="*/ 3868834 h 7622530"/>
                <a:gd name="connsiteX3" fmla="*/ 0 w 690858"/>
                <a:gd name="connsiteY3" fmla="*/ 3811265 h 7622530"/>
                <a:gd name="connsiteX4" fmla="*/ 345429 w 690858"/>
                <a:gd name="connsiteY4" fmla="*/ 3753696 h 7622530"/>
                <a:gd name="connsiteX5" fmla="*/ 345429 w 690858"/>
                <a:gd name="connsiteY5" fmla="*/ 57569 h 7622530"/>
                <a:gd name="connsiteX6" fmla="*/ 690858 w 690858"/>
                <a:gd name="connsiteY6" fmla="*/ 0 h 7622530"/>
                <a:gd name="connsiteX7" fmla="*/ 690858 w 690858"/>
                <a:gd name="connsiteY7" fmla="*/ 7622530 h 7622530"/>
                <a:gd name="connsiteX0" fmla="*/ 690858 w 690858"/>
                <a:gd name="connsiteY0" fmla="*/ 7622530 h 7622530"/>
                <a:gd name="connsiteX1" fmla="*/ 345429 w 690858"/>
                <a:gd name="connsiteY1" fmla="*/ 7564961 h 7622530"/>
                <a:gd name="connsiteX2" fmla="*/ 345429 w 690858"/>
                <a:gd name="connsiteY2" fmla="*/ 3868834 h 7622530"/>
                <a:gd name="connsiteX3" fmla="*/ 0 w 690858"/>
                <a:gd name="connsiteY3" fmla="*/ 3811265 h 7622530"/>
                <a:gd name="connsiteX4" fmla="*/ 345429 w 690858"/>
                <a:gd name="connsiteY4" fmla="*/ 3753696 h 7622530"/>
                <a:gd name="connsiteX5" fmla="*/ 345429 w 690858"/>
                <a:gd name="connsiteY5" fmla="*/ 57569 h 7622530"/>
                <a:gd name="connsiteX6" fmla="*/ 690858 w 690858"/>
                <a:gd name="connsiteY6" fmla="*/ 0 h 7622530"/>
                <a:gd name="connsiteX0" fmla="*/ 690858 w 690858"/>
                <a:gd name="connsiteY0" fmla="*/ 7622530 h 7622530"/>
                <a:gd name="connsiteX1" fmla="*/ 345429 w 690858"/>
                <a:gd name="connsiteY1" fmla="*/ 7564961 h 7622530"/>
                <a:gd name="connsiteX2" fmla="*/ 345429 w 690858"/>
                <a:gd name="connsiteY2" fmla="*/ 3868834 h 7622530"/>
                <a:gd name="connsiteX3" fmla="*/ 0 w 690858"/>
                <a:gd name="connsiteY3" fmla="*/ 3811265 h 7622530"/>
                <a:gd name="connsiteX4" fmla="*/ 345429 w 690858"/>
                <a:gd name="connsiteY4" fmla="*/ 3753696 h 7622530"/>
                <a:gd name="connsiteX5" fmla="*/ 345429 w 690858"/>
                <a:gd name="connsiteY5" fmla="*/ 57569 h 7622530"/>
                <a:gd name="connsiteX6" fmla="*/ 690858 w 690858"/>
                <a:gd name="connsiteY6" fmla="*/ 0 h 7622530"/>
                <a:gd name="connsiteX7" fmla="*/ 690858 w 690858"/>
                <a:gd name="connsiteY7" fmla="*/ 7622530 h 7622530"/>
                <a:gd name="connsiteX0" fmla="*/ 690858 w 690858"/>
                <a:gd name="connsiteY0" fmla="*/ 7622530 h 7622530"/>
                <a:gd name="connsiteX1" fmla="*/ 340405 w 690858"/>
                <a:gd name="connsiteY1" fmla="*/ 7333849 h 7622530"/>
                <a:gd name="connsiteX2" fmla="*/ 345429 w 690858"/>
                <a:gd name="connsiteY2" fmla="*/ 3868834 h 7622530"/>
                <a:gd name="connsiteX3" fmla="*/ 0 w 690858"/>
                <a:gd name="connsiteY3" fmla="*/ 3811265 h 7622530"/>
                <a:gd name="connsiteX4" fmla="*/ 345429 w 690858"/>
                <a:gd name="connsiteY4" fmla="*/ 3753696 h 7622530"/>
                <a:gd name="connsiteX5" fmla="*/ 345429 w 690858"/>
                <a:gd name="connsiteY5" fmla="*/ 57569 h 7622530"/>
                <a:gd name="connsiteX6" fmla="*/ 690858 w 690858"/>
                <a:gd name="connsiteY6" fmla="*/ 0 h 7622530"/>
                <a:gd name="connsiteX0" fmla="*/ 690858 w 690858"/>
                <a:gd name="connsiteY0" fmla="*/ 7622530 h 7622530"/>
                <a:gd name="connsiteX1" fmla="*/ 345429 w 690858"/>
                <a:gd name="connsiteY1" fmla="*/ 7564961 h 7622530"/>
                <a:gd name="connsiteX2" fmla="*/ 345429 w 690858"/>
                <a:gd name="connsiteY2" fmla="*/ 3868834 h 7622530"/>
                <a:gd name="connsiteX3" fmla="*/ 0 w 690858"/>
                <a:gd name="connsiteY3" fmla="*/ 3811265 h 7622530"/>
                <a:gd name="connsiteX4" fmla="*/ 345429 w 690858"/>
                <a:gd name="connsiteY4" fmla="*/ 3753696 h 7622530"/>
                <a:gd name="connsiteX5" fmla="*/ 345429 w 690858"/>
                <a:gd name="connsiteY5" fmla="*/ 57569 h 7622530"/>
                <a:gd name="connsiteX6" fmla="*/ 690858 w 690858"/>
                <a:gd name="connsiteY6" fmla="*/ 0 h 7622530"/>
                <a:gd name="connsiteX7" fmla="*/ 690858 w 690858"/>
                <a:gd name="connsiteY7" fmla="*/ 7622530 h 7622530"/>
                <a:gd name="connsiteX0" fmla="*/ 690858 w 690858"/>
                <a:gd name="connsiteY0" fmla="*/ 7622530 h 7622530"/>
                <a:gd name="connsiteX1" fmla="*/ 340405 w 690858"/>
                <a:gd name="connsiteY1" fmla="*/ 7333849 h 7622530"/>
                <a:gd name="connsiteX2" fmla="*/ 345429 w 690858"/>
                <a:gd name="connsiteY2" fmla="*/ 3868834 h 7622530"/>
                <a:gd name="connsiteX3" fmla="*/ 0 w 690858"/>
                <a:gd name="connsiteY3" fmla="*/ 3811265 h 7622530"/>
                <a:gd name="connsiteX4" fmla="*/ 345429 w 690858"/>
                <a:gd name="connsiteY4" fmla="*/ 3753696 h 7622530"/>
                <a:gd name="connsiteX5" fmla="*/ 335381 w 690858"/>
                <a:gd name="connsiteY5" fmla="*/ 328875 h 7622530"/>
                <a:gd name="connsiteX6" fmla="*/ 690858 w 690858"/>
                <a:gd name="connsiteY6" fmla="*/ 0 h 7622530"/>
                <a:gd name="connsiteX0" fmla="*/ 693927 w 693927"/>
                <a:gd name="connsiteY0" fmla="*/ 7622530 h 7622530"/>
                <a:gd name="connsiteX1" fmla="*/ 348498 w 693927"/>
                <a:gd name="connsiteY1" fmla="*/ 7564961 h 7622530"/>
                <a:gd name="connsiteX2" fmla="*/ 348498 w 693927"/>
                <a:gd name="connsiteY2" fmla="*/ 3868834 h 7622530"/>
                <a:gd name="connsiteX3" fmla="*/ 3069 w 693927"/>
                <a:gd name="connsiteY3" fmla="*/ 3811265 h 7622530"/>
                <a:gd name="connsiteX4" fmla="*/ 348498 w 693927"/>
                <a:gd name="connsiteY4" fmla="*/ 3753696 h 7622530"/>
                <a:gd name="connsiteX5" fmla="*/ 348498 w 693927"/>
                <a:gd name="connsiteY5" fmla="*/ 57569 h 7622530"/>
                <a:gd name="connsiteX6" fmla="*/ 693927 w 693927"/>
                <a:gd name="connsiteY6" fmla="*/ 0 h 7622530"/>
                <a:gd name="connsiteX7" fmla="*/ 693927 w 693927"/>
                <a:gd name="connsiteY7" fmla="*/ 7622530 h 7622530"/>
                <a:gd name="connsiteX0" fmla="*/ 693927 w 693927"/>
                <a:gd name="connsiteY0" fmla="*/ 7622530 h 7622530"/>
                <a:gd name="connsiteX1" fmla="*/ 343474 w 693927"/>
                <a:gd name="connsiteY1" fmla="*/ 7333849 h 7622530"/>
                <a:gd name="connsiteX2" fmla="*/ 348498 w 693927"/>
                <a:gd name="connsiteY2" fmla="*/ 3868834 h 7622530"/>
                <a:gd name="connsiteX3" fmla="*/ 0 w 693927"/>
                <a:gd name="connsiteY3" fmla="*/ 3820471 h 7622530"/>
                <a:gd name="connsiteX4" fmla="*/ 348498 w 693927"/>
                <a:gd name="connsiteY4" fmla="*/ 3753696 h 7622530"/>
                <a:gd name="connsiteX5" fmla="*/ 338450 w 693927"/>
                <a:gd name="connsiteY5" fmla="*/ 328875 h 7622530"/>
                <a:gd name="connsiteX6" fmla="*/ 693927 w 693927"/>
                <a:gd name="connsiteY6" fmla="*/ 0 h 7622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3927" h="7622530" stroke="0" extrusionOk="0">
                  <a:moveTo>
                    <a:pt x="693927" y="7622530"/>
                  </a:moveTo>
                  <a:cubicBezTo>
                    <a:pt x="503152" y="7622530"/>
                    <a:pt x="348498" y="7596755"/>
                    <a:pt x="348498" y="7564961"/>
                  </a:cubicBezTo>
                  <a:lnTo>
                    <a:pt x="348498" y="3868834"/>
                  </a:lnTo>
                  <a:cubicBezTo>
                    <a:pt x="348498" y="3837040"/>
                    <a:pt x="193844" y="3811265"/>
                    <a:pt x="3069" y="3811265"/>
                  </a:cubicBezTo>
                  <a:cubicBezTo>
                    <a:pt x="193844" y="3811265"/>
                    <a:pt x="348498" y="3785490"/>
                    <a:pt x="348498" y="3753696"/>
                  </a:cubicBezTo>
                  <a:lnTo>
                    <a:pt x="348498" y="57569"/>
                  </a:lnTo>
                  <a:cubicBezTo>
                    <a:pt x="348498" y="25775"/>
                    <a:pt x="503152" y="0"/>
                    <a:pt x="693927" y="0"/>
                  </a:cubicBezTo>
                  <a:lnTo>
                    <a:pt x="693927" y="7622530"/>
                  </a:lnTo>
                  <a:close/>
                </a:path>
                <a:path w="693927" h="7622530" fill="none">
                  <a:moveTo>
                    <a:pt x="693927" y="7622530"/>
                  </a:moveTo>
                  <a:cubicBezTo>
                    <a:pt x="503152" y="7622530"/>
                    <a:pt x="343474" y="7365643"/>
                    <a:pt x="343474" y="7333849"/>
                  </a:cubicBezTo>
                  <a:cubicBezTo>
                    <a:pt x="343474" y="6101807"/>
                    <a:pt x="348498" y="5100876"/>
                    <a:pt x="348498" y="3868834"/>
                  </a:cubicBezTo>
                  <a:cubicBezTo>
                    <a:pt x="348498" y="3837040"/>
                    <a:pt x="190775" y="3820471"/>
                    <a:pt x="0" y="3820471"/>
                  </a:cubicBezTo>
                  <a:cubicBezTo>
                    <a:pt x="190775" y="3820471"/>
                    <a:pt x="348498" y="3785490"/>
                    <a:pt x="348498" y="3753696"/>
                  </a:cubicBezTo>
                  <a:cubicBezTo>
                    <a:pt x="345149" y="2612089"/>
                    <a:pt x="341799" y="1470482"/>
                    <a:pt x="338450" y="328875"/>
                  </a:cubicBezTo>
                  <a:cubicBezTo>
                    <a:pt x="338450" y="297081"/>
                    <a:pt x="503152" y="0"/>
                    <a:pt x="693927" y="0"/>
                  </a:cubicBezTo>
                </a:path>
              </a:pathLst>
            </a:custGeom>
            <a:ln>
              <a:solidFill>
                <a:srgbClr val="4F81B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" name="Прямая соединительная линия 14"/>
          <p:cNvCxnSpPr>
            <a:endCxn id="16" idx="0"/>
          </p:cNvCxnSpPr>
          <p:nvPr/>
        </p:nvCxnSpPr>
        <p:spPr>
          <a:xfrm flipH="1">
            <a:off x="985417" y="2118076"/>
            <a:ext cx="1734606" cy="5527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endCxn id="17" idx="0"/>
          </p:cNvCxnSpPr>
          <p:nvPr/>
        </p:nvCxnSpPr>
        <p:spPr>
          <a:xfrm flipH="1">
            <a:off x="2397943" y="2380370"/>
            <a:ext cx="418230" cy="2904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761897" y="2380370"/>
            <a:ext cx="0" cy="2904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562133" y="2371103"/>
            <a:ext cx="0" cy="28595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598557" y="2420888"/>
            <a:ext cx="349707" cy="2622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endCxn id="21" idx="0"/>
          </p:cNvCxnSpPr>
          <p:nvPr/>
        </p:nvCxnSpPr>
        <p:spPr>
          <a:xfrm>
            <a:off x="6963986" y="2118076"/>
            <a:ext cx="1245633" cy="55271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6356350"/>
            <a:ext cx="2133600" cy="365125"/>
          </a:xfrm>
        </p:spPr>
        <p:txBody>
          <a:bodyPr/>
          <a:lstStyle/>
          <a:p>
            <a:r>
              <a:rPr lang="ru-RU" b="1" dirty="0">
                <a:solidFill>
                  <a:schemeClr val="bg1"/>
                </a:solidFill>
              </a:rPr>
              <a:t>Стр.02</a:t>
            </a:r>
          </a:p>
        </p:txBody>
      </p:sp>
      <p:pic>
        <p:nvPicPr>
          <p:cNvPr id="8" name="Рисунок 7" descr="logo!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-27384"/>
            <a:ext cx="2029255" cy="4880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2610" y="260648"/>
            <a:ext cx="5783766" cy="400110"/>
          </a:xfrm>
          <a:prstGeom prst="rect">
            <a:avLst/>
          </a:prstGeom>
          <a:solidFill>
            <a:srgbClr val="76B53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127000" h="63500" prst="coolSlant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СТАНДАРТИЗАЦИЯ РЫБНОЙ ПРОДУКЦИИ</a:t>
            </a: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323528" y="2670793"/>
            <a:ext cx="1323778" cy="911554"/>
          </a:xfrm>
          <a:prstGeom prst="flowChartAlternateProcess">
            <a:avLst/>
          </a:prstGeom>
          <a:solidFill>
            <a:srgbClr val="76B531"/>
          </a:solidFill>
          <a:ln>
            <a:solidFill>
              <a:srgbClr val="6EA8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Подкомитет 1</a:t>
            </a:r>
          </a:p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 ТИНРО-Центр </a:t>
            </a: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736054" y="2670793"/>
            <a:ext cx="1323778" cy="974231"/>
          </a:xfrm>
          <a:prstGeom prst="flowChartAlternateProcess">
            <a:avLst/>
          </a:prstGeom>
          <a:solidFill>
            <a:srgbClr val="76B531"/>
          </a:solidFill>
          <a:ln>
            <a:solidFill>
              <a:srgbClr val="6EA8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Подкомитет  2</a:t>
            </a:r>
          </a:p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ВНИРО</a:t>
            </a:r>
          </a:p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3142007" y="2669340"/>
            <a:ext cx="1429993" cy="975684"/>
          </a:xfrm>
          <a:prstGeom prst="flowChartAlternateProcess">
            <a:avLst/>
          </a:prstGeom>
          <a:solidFill>
            <a:srgbClr val="76B531"/>
          </a:solidFill>
          <a:ln>
            <a:solidFill>
              <a:srgbClr val="6EA8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Подкомитет 3</a:t>
            </a:r>
          </a:p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300" b="1" dirty="0" err="1">
                <a:solidFill>
                  <a:schemeClr val="tx2">
                    <a:lumMod val="75000"/>
                  </a:schemeClr>
                </a:solidFill>
              </a:rPr>
              <a:t>Гипрорыбфлот</a:t>
            </a:r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Блок-схема: альтернативный процесс 18"/>
          <p:cNvSpPr/>
          <p:nvPr/>
        </p:nvSpPr>
        <p:spPr>
          <a:xfrm>
            <a:off x="4680016" y="2669339"/>
            <a:ext cx="1332144" cy="975686"/>
          </a:xfrm>
          <a:prstGeom prst="flowChartAlternateProcess">
            <a:avLst/>
          </a:prstGeom>
          <a:solidFill>
            <a:srgbClr val="76B531"/>
          </a:solidFill>
          <a:ln>
            <a:solidFill>
              <a:srgbClr val="6EA8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Подкомитет  4</a:t>
            </a:r>
          </a:p>
          <a:p>
            <a:pPr algn="ctr"/>
            <a:r>
              <a:rPr lang="ru-RU" sz="1300" b="1" dirty="0" err="1">
                <a:solidFill>
                  <a:schemeClr val="tx2">
                    <a:lumMod val="75000"/>
                  </a:schemeClr>
                </a:solidFill>
              </a:rPr>
              <a:t>АтлантНИРО</a:t>
            </a:r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6084168" y="2642664"/>
            <a:ext cx="1368152" cy="1002360"/>
          </a:xfrm>
          <a:prstGeom prst="flowChartAlternateProcess">
            <a:avLst/>
          </a:prstGeom>
          <a:solidFill>
            <a:srgbClr val="76B531"/>
          </a:solidFill>
          <a:ln>
            <a:solidFill>
              <a:srgbClr val="6EA8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Подкомитет  5</a:t>
            </a:r>
          </a:p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ПИНРО</a:t>
            </a:r>
          </a:p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7524328" y="2670793"/>
            <a:ext cx="1370582" cy="974231"/>
          </a:xfrm>
          <a:prstGeom prst="flowChartAlternateProcess">
            <a:avLst/>
          </a:prstGeom>
          <a:solidFill>
            <a:srgbClr val="76B531"/>
          </a:solidFill>
          <a:ln>
            <a:solidFill>
              <a:srgbClr val="6EA8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chemeClr val="tx2">
                    <a:lumMod val="75000"/>
                  </a:schemeClr>
                </a:solidFill>
              </a:rPr>
              <a:t>Подкомитет  6</a:t>
            </a:r>
          </a:p>
          <a:p>
            <a:pPr algn="ctr"/>
            <a:r>
              <a:rPr lang="ru-RU" sz="1300" b="1" dirty="0" err="1">
                <a:solidFill>
                  <a:schemeClr val="tx2">
                    <a:lumMod val="75000"/>
                  </a:schemeClr>
                </a:solidFill>
              </a:rPr>
              <a:t>АзНИИРХ</a:t>
            </a:r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13" name="Стрелка вправо 1112"/>
          <p:cNvSpPr/>
          <p:nvPr/>
        </p:nvSpPr>
        <p:spPr>
          <a:xfrm rot="5400000">
            <a:off x="4374887" y="4436221"/>
            <a:ext cx="450062" cy="955956"/>
          </a:xfrm>
          <a:prstGeom prst="rightArrow">
            <a:avLst/>
          </a:prstGeom>
          <a:gradFill flip="none" rotWithShape="1">
            <a:gsLst>
              <a:gs pos="14000">
                <a:srgbClr val="FFFD88"/>
              </a:gs>
              <a:gs pos="56000">
                <a:srgbClr val="92D050"/>
              </a:gs>
              <a:gs pos="100000">
                <a:srgbClr val="6EA82E"/>
              </a:gs>
            </a:gsLst>
            <a:lin ang="0" scaled="0"/>
            <a:tileRect/>
          </a:gra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23242"/>
            <a:ext cx="578495" cy="59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Блок-схема: альтернативный процесс 24"/>
          <p:cNvSpPr/>
          <p:nvPr/>
        </p:nvSpPr>
        <p:spPr>
          <a:xfrm>
            <a:off x="2231688" y="1802376"/>
            <a:ext cx="4948322" cy="690520"/>
          </a:xfrm>
          <a:prstGeom prst="flowChartAlternateProcess">
            <a:avLst/>
          </a:prstGeom>
          <a:gradFill>
            <a:gsLst>
              <a:gs pos="36000">
                <a:srgbClr val="FFD937"/>
              </a:gs>
              <a:gs pos="75000">
                <a:srgbClr val="92D050"/>
              </a:gs>
              <a:gs pos="100000">
                <a:srgbClr val="76B531"/>
              </a:gs>
            </a:gsLst>
            <a:lin ang="5400000" scaled="1"/>
          </a:gradFill>
          <a:ln>
            <a:solidFill>
              <a:schemeClr val="accent1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МТК 300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(приказ Росстандарта № 250 от 04.02.2017г.)</a:t>
            </a: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190065" y="5193296"/>
            <a:ext cx="8702415" cy="900000"/>
          </a:xfrm>
          <a:prstGeom prst="flowChartAlternateProcess">
            <a:avLst/>
          </a:prstGeom>
          <a:solidFill>
            <a:srgbClr val="76B531"/>
          </a:solidFill>
          <a:ln>
            <a:solidFill>
              <a:srgbClr val="6EA8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Разработка доказательной базы  (межгосударственные и национальные стандарты)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 техническому регламенту ЕАЭС 040/2016 </a:t>
            </a:r>
          </a:p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«О безопасности рыбы и рыбной продукции»</a:t>
            </a:r>
          </a:p>
        </p:txBody>
      </p:sp>
      <p:pic>
        <p:nvPicPr>
          <p:cNvPr id="23" name="Рисунок 22" descr="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09320"/>
            <a:ext cx="9144000" cy="617517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623731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84368" y="638132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Слайд 14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31448" y="836712"/>
            <a:ext cx="4050540" cy="648072"/>
          </a:xfrm>
          <a:prstGeom prst="roundRect">
            <a:avLst/>
          </a:prstGeom>
          <a:solidFill>
            <a:srgbClr val="FFD937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МТК 300 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«Рыбные продукты пищевые, кормовые, технические и упаковка»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52024" y="836711"/>
            <a:ext cx="4015585" cy="648073"/>
          </a:xfrm>
          <a:prstGeom prst="roundRect">
            <a:avLst/>
          </a:prstGeom>
          <a:solidFill>
            <a:srgbClr val="FFD937"/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МТК 299 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«Консервы и пресервы из рыбы и нерыбных объектов, тара, методы контроля»</a:t>
            </a:r>
          </a:p>
        </p:txBody>
      </p:sp>
      <p:sp>
        <p:nvSpPr>
          <p:cNvPr id="43" name="Блок-схема: альтернативный процесс 42"/>
          <p:cNvSpPr/>
          <p:nvPr/>
        </p:nvSpPr>
        <p:spPr>
          <a:xfrm>
            <a:off x="2141676" y="4071340"/>
            <a:ext cx="4948322" cy="617828"/>
          </a:xfrm>
          <a:prstGeom prst="flowChartAlternateProcess">
            <a:avLst/>
          </a:prstGeom>
          <a:solidFill>
            <a:srgbClr val="76B531"/>
          </a:solidFill>
          <a:ln>
            <a:solidFill>
              <a:srgbClr val="6EA8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Секретариат МТК 300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ВНИРО</a:t>
            </a:r>
          </a:p>
          <a:p>
            <a:pPr algn="ctr"/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8888" y="350838"/>
            <a:ext cx="7416800" cy="9175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2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547664" y="332656"/>
            <a:ext cx="68407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latin typeface="Bookman Old Style" pitchFamily="18" charset="0"/>
                <a:cs typeface="Arial" charset="0"/>
              </a:rPr>
              <a:t>Международная деятельность НИИ </a:t>
            </a:r>
            <a:r>
              <a:rPr lang="ru-RU" altLang="ru-RU" b="1" dirty="0" err="1" smtClean="0">
                <a:latin typeface="Bookman Old Style" pitchFamily="18" charset="0"/>
                <a:cs typeface="Arial" charset="0"/>
              </a:rPr>
              <a:t>Росрыболовства</a:t>
            </a:r>
            <a:endParaRPr lang="ru-RU" altLang="ru-RU" b="1" dirty="0">
              <a:latin typeface="Bookman Old Style" pitchFamily="18" charset="0"/>
              <a:cs typeface="Arial" charset="0"/>
            </a:endParaRPr>
          </a:p>
          <a:p>
            <a:pPr algn="ctr"/>
            <a:r>
              <a:rPr lang="ru-RU" altLang="ru-RU" b="1" dirty="0">
                <a:latin typeface="Bookman Old Style" pitchFamily="18" charset="0"/>
                <a:cs typeface="Arial" charset="0"/>
              </a:rPr>
              <a:t>Важнейшие многосторонние соглашения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56795"/>
              </p:ext>
            </p:extLst>
          </p:nvPr>
        </p:nvGraphicFramePr>
        <p:xfrm>
          <a:off x="108095" y="1016261"/>
          <a:ext cx="4319889" cy="515166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83568"/>
                <a:gridCol w="1080120"/>
                <a:gridCol w="2556201"/>
              </a:tblGrid>
              <a:tr h="5935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Организация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НИИ, участвующие в обеспечении интересов РФ, в рамках соглашения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1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2"/>
                      <a:srcRect/>
                      <a:stretch>
                        <a:fillRect l="10000" t="20000" r="1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ООН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ВНИРО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1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3"/>
                      <a:srcRect/>
                      <a:stretch>
                        <a:fillRect l="10000" t="10000" r="1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ФАО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ВНИРО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1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4">
                        <a:extLst/>
                      </a:blip>
                      <a:srcRect/>
                      <a:stretch>
                        <a:fillRect l="10000" t="20000" r="1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СИТЕС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ВНИРО, КаспНИРХ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79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5"/>
                      <a:srcRect/>
                      <a:stretch>
                        <a:fillRect l="20000" t="10000" r="20000" b="1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МКК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ВНИРО,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ТИНРО-Центр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2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6">
                        <a:extLst/>
                      </a:blip>
                      <a:srcRect/>
                      <a:stretch>
                        <a:fillRect l="10000" t="20000" r="1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АСФА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ВНИРО,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ТИНРО-Центр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КамчатНИРО, ПИНРО, АзНИИРХ, КаспНИРХ, ГосНИОРХ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79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7">
                        <a:extLst/>
                      </a:blip>
                      <a:srcRect/>
                      <a:stretch>
                        <a:fillRect l="15000" t="25000" r="15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ИКЕС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ВНИРО, ПИНРО, АтлантНИРО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79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8">
                        <a:extLst/>
                      </a:blip>
                      <a:srcRect/>
                      <a:stretch>
                        <a:fillRect l="25000" t="15000" r="25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НЕАФК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ВНИРО, ПИНРО, АтлантНИРО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79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9">
                        <a:extLst/>
                      </a:blip>
                      <a:srcRect/>
                      <a:stretch>
                        <a:fillRect l="20000" t="15000" r="20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НАФО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ПИНРО, ВНИРО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61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1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0"/>
                      <a:srcRect/>
                      <a:stretch>
                        <a:fillRect l="12000" t="20000" r="12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Каспийская Комиссия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</a:rPr>
                        <a:t>ВНИРО, КаспНИРХ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058561"/>
              </p:ext>
            </p:extLst>
          </p:nvPr>
        </p:nvGraphicFramePr>
        <p:xfrm>
          <a:off x="4716016" y="987097"/>
          <a:ext cx="4298825" cy="460350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84000"/>
                <a:gridCol w="1459469"/>
                <a:gridCol w="2155356"/>
              </a:tblGrid>
              <a:tr h="5937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Организация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</a:rPr>
                        <a:t>НИИ, участвующие в обеспечении интересов РФ, в рамках соглашения</a:t>
                      </a:r>
                      <a:endParaRPr lang="ru-RU" sz="13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4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1">
                        <a:extLst/>
                      </a:blip>
                      <a:srcRect/>
                      <a:stretch>
                        <a:fillRect l="12000" t="15000" r="12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НАСКО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ВНИРО,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ПИНРО, ГосНИОРХ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4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2">
                        <a:extLst/>
                      </a:blip>
                      <a:srcRect/>
                      <a:stretch>
                        <a:fillRect l="12000" t="12000" r="12000" b="12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ИККАТ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АтлантНИРО,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ВНИРО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06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3"/>
                      <a:srcRect/>
                      <a:stretch>
                        <a:fillRect l="10000" t="20000" r="1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Конвенция ЮТО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ВНИРО, АтлантНИРО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4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4"/>
                      <a:srcRect/>
                      <a:stretch>
                        <a:fillRect l="10000" t="20000" r="10000" b="2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Конвенция СТО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ТИНРО-Центр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ВНИРО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4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0"/>
                      <a:srcRect/>
                      <a:stretch>
                        <a:fillRect l="22000" t="12000" r="22000" b="12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Конвенция по ЦЧБМ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ВНИРО,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ТИНРО-Центр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93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5">
                        <a:extLst/>
                      </a:blip>
                      <a:srcRect/>
                      <a:stretch>
                        <a:fillRect l="22000" t="25000" r="22000" b="2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</a:rPr>
                        <a:t>НПАФК</a:t>
                      </a:r>
                      <a:endParaRPr lang="ru-RU" sz="1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ВНИРО,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ТИНРО-Центр, МагаданНИРО,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КамчатНИРО, СахНИРО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4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6" cstate="print">
                        <a:extLst/>
                      </a:blip>
                      <a:srcRect/>
                      <a:stretch>
                        <a:fillRect l="20000" t="5000" r="20000" b="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ПИКЕС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ТИНРО-Центр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</a:rPr>
                        <a:t>ВНИРО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47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 dpi="0" rotWithShape="1">
                      <a:blip r:embed="rId17">
                        <a:extLst/>
                      </a:blip>
                      <a:srcRect/>
                      <a:stretch>
                        <a:fillRect l="20000" t="15000" r="20000" b="1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</a:rPr>
                        <a:t>АНТКОМ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ВНИРО, АтлантНИРО, АзНИИРХ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616" marR="60616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9158" name="Рисунок 8" descr="22.jpg"/>
          <p:cNvPicPr>
            <a:picLocks noChangeAspect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6444059"/>
            <a:ext cx="91440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9" name="Номер слайда 5"/>
          <p:cNvSpPr txBox="1">
            <a:spLocks noGrp="1"/>
          </p:cNvSpPr>
          <p:nvPr/>
        </p:nvSpPr>
        <p:spPr bwMode="auto">
          <a:xfrm>
            <a:off x="7524750" y="6529362"/>
            <a:ext cx="1584325" cy="28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altLang="ru-RU" b="1" dirty="0">
                <a:solidFill>
                  <a:srgbClr val="FFFF00"/>
                </a:solidFill>
                <a:cs typeface="Arial" charset="0"/>
              </a:rPr>
              <a:t>Слайд   </a:t>
            </a:r>
            <a:r>
              <a:rPr lang="ru-RU" altLang="ru-RU" b="1" dirty="0" smtClean="0">
                <a:solidFill>
                  <a:srgbClr val="FFFF00"/>
                </a:solidFill>
                <a:cs typeface="Arial" charset="0"/>
              </a:rPr>
              <a:t>1</a:t>
            </a:r>
            <a:r>
              <a:rPr lang="en-US" altLang="ru-RU" b="1" dirty="0" smtClean="0">
                <a:solidFill>
                  <a:srgbClr val="FFFF00"/>
                </a:solidFill>
                <a:cs typeface="Arial" charset="0"/>
              </a:rPr>
              <a:t>5</a:t>
            </a:r>
            <a:endParaRPr lang="ru-RU" altLang="ru-RU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6453336"/>
            <a:ext cx="9144000" cy="460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4139952" y="5661248"/>
            <a:ext cx="4969123" cy="784830"/>
          </a:xfrm>
          <a:prstGeom prst="rect">
            <a:avLst/>
          </a:prstGeom>
          <a:solidFill>
            <a:srgbClr val="9CD45E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ctr"/>
            <a:r>
              <a:rPr lang="ru-RU" sz="1500" b="1" smtClean="0">
                <a:latin typeface="Arial" panose="020B0604020202020204" pitchFamily="34" charset="0"/>
                <a:cs typeface="Arial" panose="020B0604020202020204" pitchFamily="34" charset="0"/>
              </a:rPr>
              <a:t>В 2017 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г. доступная сырьевая база </a:t>
            </a:r>
          </a:p>
          <a:p>
            <a:pPr algn="ctr"/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российского рыболовства за пределами ИЭЗ </a:t>
            </a:r>
            <a:b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оценивается в 1 млн 900 </a:t>
            </a:r>
            <a:r>
              <a:rPr lang="ru-RU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тыс.т</a:t>
            </a:r>
            <a:r>
              <a:rPr 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 descr="logo!22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35497" y="-27383"/>
            <a:ext cx="1800199" cy="469314"/>
          </a:xfrm>
          <a:prstGeom prst="rect">
            <a:avLst/>
          </a:prstGeom>
        </p:spPr>
      </p:pic>
      <p:pic>
        <p:nvPicPr>
          <p:cNvPr id="13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39" y="23242"/>
            <a:ext cx="578495" cy="59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7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0483"/>
            <a:ext cx="9144000" cy="617517"/>
          </a:xfrm>
          <a:prstGeom prst="rect">
            <a:avLst/>
          </a:prstGeom>
        </p:spPr>
      </p:pic>
      <p:pic>
        <p:nvPicPr>
          <p:cNvPr id="8" name="Рисунок 7" descr="logo!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59" y="44624"/>
            <a:ext cx="2393209" cy="52409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3731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39748" y="818128"/>
            <a:ext cx="8480724" cy="707886"/>
          </a:xfrm>
          <a:prstGeom prst="rect">
            <a:avLst/>
          </a:prstGeom>
          <a:solidFill>
            <a:srgbClr val="FFD937"/>
          </a:solidFill>
          <a:scene3d>
            <a:camera prst="orthographicFront"/>
            <a:lightRig rig="threePt" dir="t"/>
          </a:scene3d>
          <a:sp3d>
            <a:bevelT w="10795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+mj-lt"/>
              </a:rPr>
              <a:t>Разработка комплексной программы научных исследований в интересах рыбного хозяйства Российской Федерации на 2018-2022 годы</a:t>
            </a:r>
          </a:p>
        </p:txBody>
      </p:sp>
      <p:pic>
        <p:nvPicPr>
          <p:cNvPr id="13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23242"/>
            <a:ext cx="650503" cy="66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84368" y="638132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Слайд </a:t>
            </a:r>
            <a:r>
              <a:rPr lang="ru-RU" b="1" dirty="0" smtClean="0">
                <a:solidFill>
                  <a:srgbClr val="FFFF00"/>
                </a:solidFill>
              </a:rPr>
              <a:t>16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7544" y="1772816"/>
            <a:ext cx="8247755" cy="3647152"/>
          </a:xfrm>
          <a:prstGeom prst="rect">
            <a:avLst/>
          </a:prstGeom>
          <a:solidFill>
            <a:srgbClr val="9CD45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800" b="1" dirty="0">
              <a:cs typeface="Times New Roman" panose="02020603050405020304" pitchFamily="18" charset="0"/>
            </a:endParaRPr>
          </a:p>
          <a:p>
            <a:pPr indent="85725" algn="ctr">
              <a:lnSpc>
                <a:spcPct val="150000"/>
              </a:lnSpc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направления:</a:t>
            </a:r>
          </a:p>
          <a:p>
            <a:pPr marL="4445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cs typeface="Times New Roman" panose="02020603050405020304" pitchFamily="18" charset="0"/>
              </a:rPr>
              <a:t>Государственный мониторинг водных биоресурсов.</a:t>
            </a:r>
          </a:p>
          <a:p>
            <a:pPr marL="4445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cs typeface="Times New Roman" panose="02020603050405020304" pitchFamily="18" charset="0"/>
              </a:rPr>
              <a:t>Разработка материалов обоснования ОДУ и РВ.</a:t>
            </a:r>
          </a:p>
          <a:p>
            <a:pPr marL="4445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 err="1">
                <a:cs typeface="Times New Roman" panose="02020603050405020304" pitchFamily="18" charset="0"/>
              </a:rPr>
              <a:t>Аквакультура</a:t>
            </a:r>
            <a:r>
              <a:rPr lang="ru-RU" sz="1600" b="1" dirty="0">
                <a:cs typeface="Times New Roman" panose="02020603050405020304" pitchFamily="18" charset="0"/>
              </a:rPr>
              <a:t>, в том числе искусственное воспроизводство водных биоресурсов.</a:t>
            </a:r>
          </a:p>
          <a:p>
            <a:pPr marL="4445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cs typeface="Times New Roman" panose="02020603050405020304" pitchFamily="18" charset="0"/>
              </a:rPr>
              <a:t>Перспективные прикладные исследования в интересах рыбного хозяйства.</a:t>
            </a:r>
          </a:p>
          <a:p>
            <a:pPr marL="4445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cs typeface="Times New Roman" panose="02020603050405020304" pitchFamily="18" charset="0"/>
              </a:rPr>
              <a:t>Разработка Правил и ограничений рыболовства.</a:t>
            </a:r>
          </a:p>
          <a:p>
            <a:pPr marL="4445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cs typeface="Times New Roman" panose="02020603050405020304" pitchFamily="18" charset="0"/>
              </a:rPr>
              <a:t>Международное рыболовство: научное обеспечение интересов России.</a:t>
            </a:r>
          </a:p>
          <a:p>
            <a:pPr marL="4445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b="1" dirty="0">
                <a:cs typeface="Times New Roman" panose="02020603050405020304" pitchFamily="18" charset="0"/>
              </a:rPr>
              <a:t>Исследования экономики рыбохозяйственного комплекса.</a:t>
            </a:r>
          </a:p>
          <a:p>
            <a:pPr marL="44450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6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30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903"/>
            <a:ext cx="8820472" cy="6203457"/>
          </a:xfrm>
          <a:prstGeom prst="rect">
            <a:avLst/>
          </a:prstGeom>
        </p:spPr>
      </p:pic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6267867"/>
            <a:ext cx="9180512" cy="617517"/>
          </a:xfrm>
          <a:prstGeom prst="rect">
            <a:avLst/>
          </a:prstGeom>
        </p:spPr>
      </p:pic>
      <p:pic>
        <p:nvPicPr>
          <p:cNvPr id="8" name="Рисунок 7" descr="logo!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559" y="44624"/>
            <a:ext cx="2537225" cy="504477"/>
          </a:xfrm>
          <a:prstGeom prst="rect">
            <a:avLst/>
          </a:prstGeom>
        </p:spPr>
      </p:pic>
      <p:pic>
        <p:nvPicPr>
          <p:cNvPr id="7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3241"/>
            <a:ext cx="794519" cy="81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84368" y="638132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Слайд </a:t>
            </a:r>
            <a:r>
              <a:rPr lang="ru-RU" b="1" dirty="0" smtClean="0">
                <a:solidFill>
                  <a:srgbClr val="FFFF00"/>
                </a:solidFill>
              </a:rPr>
              <a:t>17</a:t>
            </a:r>
            <a:endParaRPr lang="ru-RU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564904"/>
            <a:ext cx="2417698" cy="36724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843808" y="3140968"/>
            <a:ext cx="6132526" cy="30623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Технопарк образован на базе ФГБНУ «ВНИРО».</a:t>
            </a:r>
          </a:p>
          <a:p>
            <a:pPr algn="ctr"/>
            <a:r>
              <a:rPr lang="ru-RU" sz="1500" b="1" dirty="0" smtClean="0"/>
              <a:t>Основные задачи:</a:t>
            </a:r>
            <a:endParaRPr lang="ru-RU" sz="1500" b="1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/>
              <a:t>превращение знаний и изобретений в передовые технологии;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/>
              <a:t>превращение передовых технологий в коммерческий продукт для использования в различных областях </a:t>
            </a:r>
            <a:r>
              <a:rPr lang="ru-RU" sz="1500" dirty="0" err="1"/>
              <a:t>рыбохозяйственного</a:t>
            </a:r>
            <a:r>
              <a:rPr lang="ru-RU" sz="1500" dirty="0"/>
              <a:t> комплекса;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/>
              <a:t>передача новых технологий в промышленность через сектор малого наукоемкого предпринимательства;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/>
              <a:t>формирование и рыночное становление наукоемких фирм в сфере переработки, транспортировки, хранения и реализации рыбной продукции;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500" dirty="0"/>
              <a:t>поддержка предприятий в сфере наукоемкого бизнеса.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61817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0483"/>
            <a:ext cx="9144000" cy="617517"/>
          </a:xfrm>
          <a:prstGeom prst="rect">
            <a:avLst/>
          </a:prstGeom>
        </p:spPr>
      </p:pic>
      <p:pic>
        <p:nvPicPr>
          <p:cNvPr id="8" name="Рисунок 7" descr="logo!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59" y="44624"/>
            <a:ext cx="2537225" cy="50447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15616" y="548680"/>
            <a:ext cx="7056784" cy="523220"/>
          </a:xfrm>
          <a:prstGeom prst="rect">
            <a:avLst/>
          </a:prstGeom>
          <a:solidFill>
            <a:srgbClr val="FFD93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Предложения в проект решения Коллегии: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262299"/>
            <a:ext cx="8352928" cy="830997"/>
          </a:xfrm>
          <a:prstGeom prst="rect">
            <a:avLst/>
          </a:prstGeom>
          <a:solidFill>
            <a:srgbClr val="9CD45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Ins="180000">
            <a:spAutoFit/>
          </a:bodyPr>
          <a:lstStyle/>
          <a:p>
            <a:pPr marL="542925" indent="-454025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Поручить ВНИРО совместно с бассейновыми НИИ </a:t>
            </a:r>
            <a:r>
              <a:rPr lang="ru-RU" sz="1600" dirty="0" err="1"/>
              <a:t>Росрыболовства</a:t>
            </a:r>
            <a:r>
              <a:rPr lang="ru-RU" sz="1600" dirty="0"/>
              <a:t> разработать Комплексную целевую программу научных исследований в интересах рыбного хозяйства Российской Федерации на период 2018-2022 годы.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623731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3241"/>
            <a:ext cx="794519" cy="81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884368" y="6381328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Слайд </a:t>
            </a:r>
            <a:r>
              <a:rPr lang="ru-RU" b="1" dirty="0" smtClean="0">
                <a:solidFill>
                  <a:srgbClr val="FFFF00"/>
                </a:solidFill>
              </a:rPr>
              <a:t>18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7" y="1292567"/>
            <a:ext cx="8352929" cy="1077218"/>
          </a:xfrm>
          <a:prstGeom prst="rect">
            <a:avLst/>
          </a:prstGeom>
          <a:solidFill>
            <a:srgbClr val="9CD45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Ins="180000">
            <a:spAutoFit/>
          </a:bodyPr>
          <a:lstStyle/>
          <a:p>
            <a:pPr marL="538163" indent="-454025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Поручить Управлению науки  и образования совместно с ВНИРО подготовить Приказ «О представлении материалов, обосновывающих рекомендуемые объемы добычи(вылова) водных биологических ресурсов, общий допустимый улов которых не устанавливается».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23527" y="2525995"/>
            <a:ext cx="8352929" cy="830997"/>
          </a:xfrm>
          <a:prstGeom prst="rect">
            <a:avLst/>
          </a:prstGeom>
          <a:solidFill>
            <a:srgbClr val="9CD45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Ins="180000" anchor="ctr">
            <a:spAutoFit/>
          </a:bodyPr>
          <a:lstStyle/>
          <a:p>
            <a:pPr marL="542925" indent="-454025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Поручить ВНИРО совместно с бассейновыми НИИ </a:t>
            </a:r>
            <a:r>
              <a:rPr lang="ru-RU" sz="1600" dirty="0" err="1"/>
              <a:t>Росрыболовства</a:t>
            </a:r>
            <a:r>
              <a:rPr lang="ru-RU" sz="1600" dirty="0"/>
              <a:t> подготовить изменения в приказ от 13.11.2009 г. №1020 «Об утверждении Инструкции о передаче данных государственного мониторинга водных биоресурсов…»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23527" y="3501008"/>
            <a:ext cx="8352929" cy="584775"/>
          </a:xfrm>
          <a:prstGeom prst="rect">
            <a:avLst/>
          </a:prstGeom>
          <a:solidFill>
            <a:srgbClr val="9CD45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Ins="180000">
            <a:spAutoFit/>
          </a:bodyPr>
          <a:lstStyle/>
          <a:p>
            <a:pPr marL="542925" indent="-454025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Поручить ВНИРО разработать порядок взаимодействия научных организаций </a:t>
            </a:r>
            <a:r>
              <a:rPr lang="ru-RU" sz="1600" dirty="0" err="1"/>
              <a:t>Росрыболовства</a:t>
            </a:r>
            <a:r>
              <a:rPr lang="ru-RU" sz="1600" dirty="0"/>
              <a:t>  при выполнении работ в области </a:t>
            </a:r>
            <a:r>
              <a:rPr lang="ru-RU" sz="1600" dirty="0" err="1"/>
              <a:t>аквакультуры</a:t>
            </a:r>
            <a:r>
              <a:rPr lang="ru-RU" sz="1600" dirty="0"/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3528" y="4254187"/>
            <a:ext cx="8352929" cy="830997"/>
          </a:xfrm>
          <a:prstGeom prst="rect">
            <a:avLst/>
          </a:prstGeom>
          <a:solidFill>
            <a:srgbClr val="9CD45E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Ins="180000">
            <a:spAutoFit/>
          </a:bodyPr>
          <a:lstStyle/>
          <a:p>
            <a:pPr marL="542925" indent="-454025" algn="just">
              <a:spcAft>
                <a:spcPts val="12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sz="1600" dirty="0"/>
              <a:t>Поручить ВНИРО подготовить замечания к проекту стандарта России ГОСТ Р «Методология принятия управленческих решений для сохранения водных биоресурсов и среды их обитания» и принять активное участие в его обсуждении.</a:t>
            </a:r>
          </a:p>
        </p:txBody>
      </p:sp>
    </p:spTree>
    <p:extLst>
      <p:ext uri="{BB962C8B-B14F-4D97-AF65-F5344CB8AC3E}">
        <p14:creationId xmlns:p14="http://schemas.microsoft.com/office/powerpoint/2010/main" val="13519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81328"/>
            <a:ext cx="9144000" cy="476672"/>
          </a:xfrm>
          <a:prstGeom prst="rect">
            <a:avLst/>
          </a:prstGeom>
        </p:spPr>
      </p:pic>
      <p:pic>
        <p:nvPicPr>
          <p:cNvPr id="8" name="Рисунок 7" descr="logo!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7" y="44625"/>
            <a:ext cx="1656184" cy="3600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Прямоугольник 9"/>
          <p:cNvSpPr/>
          <p:nvPr/>
        </p:nvSpPr>
        <p:spPr>
          <a:xfrm>
            <a:off x="0" y="6381328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428705" y="44624"/>
            <a:ext cx="4447551" cy="8925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chemeClr val="tx2"/>
                </a:solidFill>
                <a:latin typeface="+mj-lt"/>
              </a:rPr>
              <a:t>Современная структура </a:t>
            </a:r>
            <a:r>
              <a:rPr lang="ru-RU" sz="2600" b="1" dirty="0" err="1">
                <a:solidFill>
                  <a:schemeClr val="tx2"/>
                </a:solidFill>
                <a:latin typeface="+mj-lt"/>
              </a:rPr>
              <a:t>рыбохозяйственной</a:t>
            </a:r>
            <a:r>
              <a:rPr lang="ru-RU" sz="2600" b="1" dirty="0">
                <a:solidFill>
                  <a:schemeClr val="tx2"/>
                </a:solidFill>
                <a:latin typeface="+mj-lt"/>
              </a:rPr>
              <a:t> науки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08720"/>
            <a:ext cx="4392488" cy="129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ru-RU" altLang="ru-RU" sz="1400" b="1" dirty="0"/>
              <a:t>Организационные принципы: </a:t>
            </a:r>
          </a:p>
          <a:p>
            <a:pPr marL="285750" indent="-28575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400" dirty="0"/>
              <a:t>Головной НИИ – ВНИРО;</a:t>
            </a:r>
          </a:p>
          <a:p>
            <a:pPr marL="285750" indent="-28575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400" dirty="0"/>
              <a:t>Один рыбохозяйственный бассейн– один институт;</a:t>
            </a:r>
          </a:p>
          <a:p>
            <a:pPr marL="285750" indent="-28575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400" dirty="0"/>
              <a:t>Межинститутская координация и кооперация на основе отраслевых планов и программ.</a:t>
            </a:r>
          </a:p>
        </p:txBody>
      </p:sp>
      <p:pic>
        <p:nvPicPr>
          <p:cNvPr id="11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407" y="23241"/>
            <a:ext cx="583528" cy="597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788024" y="908720"/>
            <a:ext cx="407129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</a:pPr>
            <a:r>
              <a:rPr lang="ru-RU" altLang="ru-RU" sz="1400" b="1" dirty="0"/>
              <a:t>Основные проблемы: </a:t>
            </a:r>
          </a:p>
          <a:p>
            <a:pPr marL="285750" indent="-28575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400" dirty="0"/>
              <a:t>Недостаточная координация планов НИР;</a:t>
            </a:r>
          </a:p>
          <a:p>
            <a:pPr marL="285750" indent="-28575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400" dirty="0"/>
              <a:t>Частичное дублирование функций и работ;</a:t>
            </a:r>
          </a:p>
          <a:p>
            <a:pPr marL="285750" indent="-285750"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ru-RU" altLang="ru-RU" sz="1400" dirty="0"/>
              <a:t>Недостаточно эффективное использование бюджетных средств.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84368" y="644404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Слайд 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1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102981"/>
            <a:ext cx="8568952" cy="427834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2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35609"/>
            <a:ext cx="9144000" cy="522391"/>
          </a:xfrm>
          <a:prstGeom prst="rect">
            <a:avLst/>
          </a:prstGeom>
        </p:spPr>
      </p:pic>
      <p:pic>
        <p:nvPicPr>
          <p:cNvPr id="8" name="Рисунок 7" descr="logo!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59" y="44624"/>
            <a:ext cx="2249193" cy="5760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335609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755576" y="632301"/>
            <a:ext cx="7632848" cy="49244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152400" dir="2700000" algn="tl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Основные направления рыбохозяйственной науки</a:t>
            </a:r>
          </a:p>
        </p:txBody>
      </p:sp>
      <p:pic>
        <p:nvPicPr>
          <p:cNvPr id="13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23242"/>
            <a:ext cx="722512" cy="73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917533" y="6444044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Слайд 3</a:t>
            </a:r>
          </a:p>
        </p:txBody>
      </p:sp>
      <p:sp>
        <p:nvSpPr>
          <p:cNvPr id="11" name="Rectangle 89"/>
          <p:cNvSpPr>
            <a:spLocks noChangeArrowheads="1"/>
          </p:cNvSpPr>
          <p:nvPr/>
        </p:nvSpPr>
        <p:spPr bwMode="blackWhite">
          <a:xfrm>
            <a:off x="755576" y="2109509"/>
            <a:ext cx="5688632" cy="415786"/>
          </a:xfrm>
          <a:prstGeom prst="rect">
            <a:avLst/>
          </a:prstGeom>
          <a:solidFill>
            <a:srgbClr val="339933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 Разработка  прогноза  ОДУ</a:t>
            </a:r>
          </a:p>
        </p:txBody>
      </p:sp>
      <p:sp>
        <p:nvSpPr>
          <p:cNvPr id="12" name="Rectangle 89"/>
          <p:cNvSpPr>
            <a:spLocks noChangeArrowheads="1"/>
          </p:cNvSpPr>
          <p:nvPr/>
        </p:nvSpPr>
        <p:spPr bwMode="blackWhite">
          <a:xfrm>
            <a:off x="755576" y="1465354"/>
            <a:ext cx="5688632" cy="3794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 Направление исследований</a:t>
            </a:r>
          </a:p>
        </p:txBody>
      </p:sp>
      <p:sp>
        <p:nvSpPr>
          <p:cNvPr id="15" name="Rectangle 89"/>
          <p:cNvSpPr>
            <a:spLocks noChangeArrowheads="1"/>
          </p:cNvSpPr>
          <p:nvPr/>
        </p:nvSpPr>
        <p:spPr bwMode="blackWhite">
          <a:xfrm>
            <a:off x="6588224" y="1465354"/>
            <a:ext cx="1800200" cy="37947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Координация</a:t>
            </a:r>
          </a:p>
        </p:txBody>
      </p:sp>
      <p:sp>
        <p:nvSpPr>
          <p:cNvPr id="16" name="Rectangle 89"/>
          <p:cNvSpPr>
            <a:spLocks noChangeArrowheads="1"/>
          </p:cNvSpPr>
          <p:nvPr/>
        </p:nvSpPr>
        <p:spPr bwMode="blackWhite">
          <a:xfrm>
            <a:off x="6588224" y="2109509"/>
            <a:ext cx="1800200" cy="422278"/>
          </a:xfrm>
          <a:prstGeom prst="rect">
            <a:avLst/>
          </a:prstGeom>
          <a:solidFill>
            <a:srgbClr val="339933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Высокая</a:t>
            </a:r>
          </a:p>
        </p:txBody>
      </p:sp>
      <p:sp>
        <p:nvSpPr>
          <p:cNvPr id="17" name="Rectangle 89"/>
          <p:cNvSpPr>
            <a:spLocks noChangeArrowheads="1"/>
          </p:cNvSpPr>
          <p:nvPr/>
        </p:nvSpPr>
        <p:spPr bwMode="blackWhite">
          <a:xfrm>
            <a:off x="755576" y="2591193"/>
            <a:ext cx="5688632" cy="402696"/>
          </a:xfrm>
          <a:prstGeom prst="rect">
            <a:avLst/>
          </a:prstGeom>
          <a:solidFill>
            <a:srgbClr val="FF5353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 Разработка  прогноза  РВ</a:t>
            </a:r>
          </a:p>
        </p:txBody>
      </p:sp>
      <p:sp>
        <p:nvSpPr>
          <p:cNvPr id="18" name="Rectangle 89"/>
          <p:cNvSpPr>
            <a:spLocks noChangeArrowheads="1"/>
          </p:cNvSpPr>
          <p:nvPr/>
        </p:nvSpPr>
        <p:spPr bwMode="blackWhite">
          <a:xfrm>
            <a:off x="6588224" y="2630084"/>
            <a:ext cx="1800200" cy="405759"/>
          </a:xfrm>
          <a:prstGeom prst="rect">
            <a:avLst/>
          </a:prstGeom>
          <a:solidFill>
            <a:srgbClr val="FF5757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Низкая</a:t>
            </a:r>
          </a:p>
        </p:txBody>
      </p:sp>
      <p:sp>
        <p:nvSpPr>
          <p:cNvPr id="20" name="Rectangle 89"/>
          <p:cNvSpPr>
            <a:spLocks noChangeArrowheads="1"/>
          </p:cNvSpPr>
          <p:nvPr/>
        </p:nvSpPr>
        <p:spPr bwMode="blackWhite">
          <a:xfrm>
            <a:off x="755576" y="3084140"/>
            <a:ext cx="5688632" cy="41686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 Разработка  правил рыболовства</a:t>
            </a:r>
          </a:p>
        </p:txBody>
      </p:sp>
      <p:sp>
        <p:nvSpPr>
          <p:cNvPr id="21" name="Rectangle 89"/>
          <p:cNvSpPr>
            <a:spLocks noChangeArrowheads="1"/>
          </p:cNvSpPr>
          <p:nvPr/>
        </p:nvSpPr>
        <p:spPr bwMode="blackWhite">
          <a:xfrm>
            <a:off x="6588224" y="3084140"/>
            <a:ext cx="1800200" cy="41139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Средняя</a:t>
            </a:r>
          </a:p>
        </p:txBody>
      </p:sp>
      <p:sp>
        <p:nvSpPr>
          <p:cNvPr id="22" name="Rectangle 89"/>
          <p:cNvSpPr>
            <a:spLocks noChangeArrowheads="1"/>
          </p:cNvSpPr>
          <p:nvPr/>
        </p:nvSpPr>
        <p:spPr bwMode="blackWhite">
          <a:xfrm>
            <a:off x="755576" y="3587692"/>
            <a:ext cx="5688632" cy="417372"/>
          </a:xfrm>
          <a:prstGeom prst="rect">
            <a:avLst/>
          </a:prstGeom>
          <a:solidFill>
            <a:srgbClr val="FF5353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 Мониторинг ВБР и среды их обитания</a:t>
            </a:r>
          </a:p>
        </p:txBody>
      </p:sp>
      <p:sp>
        <p:nvSpPr>
          <p:cNvPr id="23" name="Rectangle 89"/>
          <p:cNvSpPr>
            <a:spLocks noChangeArrowheads="1"/>
          </p:cNvSpPr>
          <p:nvPr/>
        </p:nvSpPr>
        <p:spPr bwMode="blackWhite">
          <a:xfrm>
            <a:off x="6588224" y="3613981"/>
            <a:ext cx="1800200" cy="391083"/>
          </a:xfrm>
          <a:prstGeom prst="rect">
            <a:avLst/>
          </a:prstGeom>
          <a:solidFill>
            <a:srgbClr val="FF5353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Низкая</a:t>
            </a:r>
          </a:p>
        </p:txBody>
      </p:sp>
      <p:sp>
        <p:nvSpPr>
          <p:cNvPr id="24" name="Rectangle 89"/>
          <p:cNvSpPr>
            <a:spLocks noChangeArrowheads="1"/>
          </p:cNvSpPr>
          <p:nvPr/>
        </p:nvSpPr>
        <p:spPr bwMode="blackWhite">
          <a:xfrm>
            <a:off x="6588224" y="4122791"/>
            <a:ext cx="1800200" cy="38632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Средняя</a:t>
            </a:r>
          </a:p>
        </p:txBody>
      </p:sp>
      <p:sp>
        <p:nvSpPr>
          <p:cNvPr id="25" name="Rectangle 89"/>
          <p:cNvSpPr>
            <a:spLocks noChangeArrowheads="1"/>
          </p:cNvSpPr>
          <p:nvPr/>
        </p:nvSpPr>
        <p:spPr bwMode="blackWhite">
          <a:xfrm>
            <a:off x="755576" y="4122791"/>
            <a:ext cx="5688632" cy="386329"/>
          </a:xfrm>
          <a:prstGeom prst="rect">
            <a:avLst/>
          </a:prstGeom>
          <a:solidFill>
            <a:srgbClr val="FFC000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 </a:t>
            </a:r>
            <a:r>
              <a:rPr lang="ru-RU" altLang="ru-RU" sz="1800" b="1" dirty="0" err="1">
                <a:latin typeface="Arial" charset="0"/>
              </a:rPr>
              <a:t>Аквакультура</a:t>
            </a:r>
            <a:endParaRPr lang="ru-RU" altLang="ru-RU" sz="1800" b="1" dirty="0">
              <a:latin typeface="Arial" charset="0"/>
            </a:endParaRPr>
          </a:p>
        </p:txBody>
      </p:sp>
      <p:sp>
        <p:nvSpPr>
          <p:cNvPr id="27" name="Rectangle 89"/>
          <p:cNvSpPr>
            <a:spLocks noChangeArrowheads="1"/>
          </p:cNvSpPr>
          <p:nvPr/>
        </p:nvSpPr>
        <p:spPr bwMode="blackWhite">
          <a:xfrm>
            <a:off x="755576" y="4595804"/>
            <a:ext cx="5688632" cy="417372"/>
          </a:xfrm>
          <a:prstGeom prst="rect">
            <a:avLst/>
          </a:prstGeom>
          <a:solidFill>
            <a:srgbClr val="FF5757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 Оценка вреда ВБР и компенсации</a:t>
            </a:r>
          </a:p>
        </p:txBody>
      </p:sp>
      <p:sp>
        <p:nvSpPr>
          <p:cNvPr id="28" name="Rectangle 89"/>
          <p:cNvSpPr>
            <a:spLocks noChangeArrowheads="1"/>
          </p:cNvSpPr>
          <p:nvPr/>
        </p:nvSpPr>
        <p:spPr bwMode="blackWhite">
          <a:xfrm>
            <a:off x="6588224" y="4595804"/>
            <a:ext cx="1800200" cy="408329"/>
          </a:xfrm>
          <a:prstGeom prst="rect">
            <a:avLst/>
          </a:prstGeom>
          <a:solidFill>
            <a:srgbClr val="FF5757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Низкая</a:t>
            </a:r>
          </a:p>
        </p:txBody>
      </p:sp>
      <p:sp>
        <p:nvSpPr>
          <p:cNvPr id="33" name="Rectangle 89"/>
          <p:cNvSpPr>
            <a:spLocks noChangeArrowheads="1"/>
          </p:cNvSpPr>
          <p:nvPr/>
        </p:nvSpPr>
        <p:spPr bwMode="blackWhite">
          <a:xfrm>
            <a:off x="755576" y="5615529"/>
            <a:ext cx="5688632" cy="405759"/>
          </a:xfrm>
          <a:prstGeom prst="rect">
            <a:avLst/>
          </a:prstGeom>
          <a:solidFill>
            <a:srgbClr val="339933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 Международное сотрудничество</a:t>
            </a:r>
          </a:p>
        </p:txBody>
      </p:sp>
      <p:sp>
        <p:nvSpPr>
          <p:cNvPr id="34" name="Rectangle 89"/>
          <p:cNvSpPr>
            <a:spLocks noChangeArrowheads="1"/>
          </p:cNvSpPr>
          <p:nvPr/>
        </p:nvSpPr>
        <p:spPr bwMode="blackWhite">
          <a:xfrm>
            <a:off x="6588224" y="5615529"/>
            <a:ext cx="1800200" cy="405759"/>
          </a:xfrm>
          <a:prstGeom prst="rect">
            <a:avLst/>
          </a:prstGeom>
          <a:solidFill>
            <a:srgbClr val="339933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Высокая</a:t>
            </a:r>
          </a:p>
        </p:txBody>
      </p:sp>
      <p:sp>
        <p:nvSpPr>
          <p:cNvPr id="35" name="Rectangle 89"/>
          <p:cNvSpPr>
            <a:spLocks noChangeArrowheads="1"/>
          </p:cNvSpPr>
          <p:nvPr/>
        </p:nvSpPr>
        <p:spPr bwMode="blackWhite">
          <a:xfrm>
            <a:off x="755576" y="5111473"/>
            <a:ext cx="5688632" cy="405759"/>
          </a:xfrm>
          <a:prstGeom prst="rect">
            <a:avLst/>
          </a:prstGeom>
          <a:solidFill>
            <a:srgbClr val="339933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 Стандартизация рыбной продукции</a:t>
            </a:r>
          </a:p>
        </p:txBody>
      </p:sp>
      <p:sp>
        <p:nvSpPr>
          <p:cNvPr id="36" name="Rectangle 89"/>
          <p:cNvSpPr>
            <a:spLocks noChangeArrowheads="1"/>
          </p:cNvSpPr>
          <p:nvPr/>
        </p:nvSpPr>
        <p:spPr bwMode="blackWhite">
          <a:xfrm>
            <a:off x="6588224" y="5111473"/>
            <a:ext cx="1800200" cy="405759"/>
          </a:xfrm>
          <a:prstGeom prst="rect">
            <a:avLst/>
          </a:prstGeom>
          <a:solidFill>
            <a:srgbClr val="339933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 b="1" dirty="0">
                <a:latin typeface="Arial" charset="0"/>
              </a:rPr>
              <a:t>Высокая</a:t>
            </a:r>
          </a:p>
        </p:txBody>
      </p:sp>
    </p:spTree>
    <p:extLst>
      <p:ext uri="{BB962C8B-B14F-4D97-AF65-F5344CB8AC3E}">
        <p14:creationId xmlns:p14="http://schemas.microsoft.com/office/powerpoint/2010/main" val="131113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Line 96"/>
          <p:cNvSpPr>
            <a:spLocks noChangeShapeType="1"/>
          </p:cNvSpPr>
          <p:nvPr/>
        </p:nvSpPr>
        <p:spPr bwMode="blackWhite">
          <a:xfrm>
            <a:off x="4572000" y="5445224"/>
            <a:ext cx="2468" cy="216024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sp>
        <p:nvSpPr>
          <p:cNvPr id="38" name="Line 96"/>
          <p:cNvSpPr>
            <a:spLocks noChangeShapeType="1"/>
          </p:cNvSpPr>
          <p:nvPr/>
        </p:nvSpPr>
        <p:spPr bwMode="blackWhite">
          <a:xfrm>
            <a:off x="4572000" y="4941168"/>
            <a:ext cx="2468" cy="216024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sp>
        <p:nvSpPr>
          <p:cNvPr id="37" name="Line 96"/>
          <p:cNvSpPr>
            <a:spLocks noChangeShapeType="1"/>
          </p:cNvSpPr>
          <p:nvPr/>
        </p:nvSpPr>
        <p:spPr bwMode="blackWhite">
          <a:xfrm>
            <a:off x="4572000" y="4365104"/>
            <a:ext cx="2468" cy="216024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sp>
        <p:nvSpPr>
          <p:cNvPr id="36" name="Line 96"/>
          <p:cNvSpPr>
            <a:spLocks noChangeShapeType="1"/>
          </p:cNvSpPr>
          <p:nvPr/>
        </p:nvSpPr>
        <p:spPr bwMode="blackWhite">
          <a:xfrm>
            <a:off x="4569532" y="2996952"/>
            <a:ext cx="2468" cy="216024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sp>
        <p:nvSpPr>
          <p:cNvPr id="12" name="Line 98"/>
          <p:cNvSpPr>
            <a:spLocks noChangeShapeType="1"/>
          </p:cNvSpPr>
          <p:nvPr/>
        </p:nvSpPr>
        <p:spPr bwMode="blackWhite">
          <a:xfrm flipH="1">
            <a:off x="4572000" y="3717032"/>
            <a:ext cx="0" cy="288032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sp>
        <p:nvSpPr>
          <p:cNvPr id="25" name="Line 91"/>
          <p:cNvSpPr>
            <a:spLocks noChangeShapeType="1"/>
          </p:cNvSpPr>
          <p:nvPr/>
        </p:nvSpPr>
        <p:spPr bwMode="blackWhite">
          <a:xfrm>
            <a:off x="2267744" y="1412776"/>
            <a:ext cx="270892" cy="288032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sp>
        <p:nvSpPr>
          <p:cNvPr id="26" name="Line 92"/>
          <p:cNvSpPr>
            <a:spLocks noChangeShapeType="1"/>
          </p:cNvSpPr>
          <p:nvPr/>
        </p:nvSpPr>
        <p:spPr bwMode="blackWhite">
          <a:xfrm>
            <a:off x="4572000" y="1412776"/>
            <a:ext cx="0" cy="288032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sp>
        <p:nvSpPr>
          <p:cNvPr id="27" name="Line 94"/>
          <p:cNvSpPr>
            <a:spLocks noChangeShapeType="1"/>
          </p:cNvSpPr>
          <p:nvPr/>
        </p:nvSpPr>
        <p:spPr bwMode="blackWhite">
          <a:xfrm flipH="1">
            <a:off x="6235824" y="1412776"/>
            <a:ext cx="280392" cy="288032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sp>
        <p:nvSpPr>
          <p:cNvPr id="29" name="Line 96"/>
          <p:cNvSpPr>
            <a:spLocks noChangeShapeType="1"/>
          </p:cNvSpPr>
          <p:nvPr/>
        </p:nvSpPr>
        <p:spPr bwMode="blackWhite">
          <a:xfrm>
            <a:off x="4572000" y="1925960"/>
            <a:ext cx="0" cy="304800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sp>
        <p:nvSpPr>
          <p:cNvPr id="33" name="Line 96"/>
          <p:cNvSpPr>
            <a:spLocks noChangeShapeType="1"/>
          </p:cNvSpPr>
          <p:nvPr/>
        </p:nvSpPr>
        <p:spPr bwMode="blackWhite">
          <a:xfrm>
            <a:off x="4569532" y="2492896"/>
            <a:ext cx="2468" cy="216024"/>
          </a:xfrm>
          <a:prstGeom prst="line">
            <a:avLst/>
          </a:prstGeom>
          <a:noFill/>
          <a:ln w="5080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0483"/>
            <a:ext cx="9144000" cy="617517"/>
          </a:xfrm>
          <a:prstGeom prst="rect">
            <a:avLst/>
          </a:prstGeom>
        </p:spPr>
      </p:pic>
      <p:pic>
        <p:nvPicPr>
          <p:cNvPr id="8" name="Рисунок 7" descr="logo!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59" y="44624"/>
            <a:ext cx="1889153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3731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123728" y="116632"/>
            <a:ext cx="5400600" cy="523220"/>
          </a:xfrm>
          <a:prstGeom prst="rect">
            <a:avLst/>
          </a:prstGeom>
          <a:solidFill>
            <a:srgbClr val="339933"/>
          </a:solidFill>
          <a:effectLst>
            <a:outerShdw blurRad="50800" dist="101600" dir="3600000" algn="tl" rotWithShape="0">
              <a:prstClr val="black">
                <a:alpha val="37000"/>
              </a:prstClr>
            </a:outerShdw>
          </a:effectLst>
          <a:scene3d>
            <a:camera prst="orthographicFront"/>
            <a:lightRig rig="threePt" dir="t"/>
          </a:scene3d>
          <a:sp3d>
            <a:bevelT w="101600" h="38100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+mj-lt"/>
              </a:rPr>
              <a:t>Разработка прогноза ОДУ</a:t>
            </a:r>
          </a:p>
        </p:txBody>
      </p:sp>
      <p:pic>
        <p:nvPicPr>
          <p:cNvPr id="13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077" y="23241"/>
            <a:ext cx="653858" cy="66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84368" y="638132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Слайд 4</a:t>
            </a:r>
          </a:p>
        </p:txBody>
      </p:sp>
      <p:sp>
        <p:nvSpPr>
          <p:cNvPr id="16" name="Oval 78"/>
          <p:cNvSpPr>
            <a:spLocks noChangeArrowheads="1"/>
          </p:cNvSpPr>
          <p:nvPr/>
        </p:nvSpPr>
        <p:spPr bwMode="blackWhite">
          <a:xfrm>
            <a:off x="910208" y="886272"/>
            <a:ext cx="1717576" cy="598512"/>
          </a:xfrm>
          <a:prstGeom prst="ellipse">
            <a:avLst/>
          </a:prstGeom>
          <a:solidFill>
            <a:srgbClr val="A7E3A7"/>
          </a:solidFill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charset="0"/>
              </a:rPr>
              <a:t>Ресурсные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charset="0"/>
              </a:rPr>
              <a:t>исследования</a:t>
            </a:r>
          </a:p>
        </p:txBody>
      </p:sp>
      <p:sp>
        <p:nvSpPr>
          <p:cNvPr id="17" name="Oval 81"/>
          <p:cNvSpPr>
            <a:spLocks noChangeArrowheads="1"/>
          </p:cNvSpPr>
          <p:nvPr/>
        </p:nvSpPr>
        <p:spPr bwMode="blackWhite">
          <a:xfrm>
            <a:off x="3657600" y="810072"/>
            <a:ext cx="1850504" cy="602704"/>
          </a:xfrm>
          <a:prstGeom prst="ellipse">
            <a:avLst/>
          </a:prstGeom>
          <a:solidFill>
            <a:srgbClr val="A7E3A7"/>
          </a:solidFill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charset="0"/>
              </a:rPr>
              <a:t>Научное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charset="0"/>
              </a:rPr>
              <a:t>наблюдение на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charset="0"/>
              </a:rPr>
              <a:t>промыслах</a:t>
            </a:r>
          </a:p>
        </p:txBody>
      </p:sp>
      <p:sp>
        <p:nvSpPr>
          <p:cNvPr id="18" name="Oval 82"/>
          <p:cNvSpPr>
            <a:spLocks noChangeArrowheads="1"/>
          </p:cNvSpPr>
          <p:nvPr/>
        </p:nvSpPr>
        <p:spPr bwMode="blackWhite">
          <a:xfrm>
            <a:off x="6228184" y="908720"/>
            <a:ext cx="1843608" cy="579348"/>
          </a:xfrm>
          <a:prstGeom prst="ellipse">
            <a:avLst/>
          </a:prstGeom>
          <a:solidFill>
            <a:srgbClr val="A7E3A7"/>
          </a:solidFill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charset="0"/>
              </a:rPr>
              <a:t> Промысловая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charset="0"/>
              </a:rPr>
              <a:t>статистика</a:t>
            </a:r>
          </a:p>
        </p:txBody>
      </p:sp>
      <p:sp>
        <p:nvSpPr>
          <p:cNvPr id="20" name="Rectangle 84"/>
          <p:cNvSpPr>
            <a:spLocks noChangeArrowheads="1"/>
          </p:cNvSpPr>
          <p:nvPr/>
        </p:nvSpPr>
        <p:spPr bwMode="blackWhite">
          <a:xfrm>
            <a:off x="1763688" y="1700808"/>
            <a:ext cx="5543550" cy="288032"/>
          </a:xfrm>
          <a:prstGeom prst="rect">
            <a:avLst/>
          </a:prstGeom>
          <a:solidFill>
            <a:srgbClr val="A7E3A7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charset="0"/>
              </a:rPr>
              <a:t>  Сбор и обработка данных, пополнение базы бассейновых НИИ</a:t>
            </a:r>
          </a:p>
        </p:txBody>
      </p:sp>
      <p:sp>
        <p:nvSpPr>
          <p:cNvPr id="21" name="Rectangle 86"/>
          <p:cNvSpPr>
            <a:spLocks noChangeArrowheads="1"/>
          </p:cNvSpPr>
          <p:nvPr/>
        </p:nvSpPr>
        <p:spPr bwMode="blackWhite">
          <a:xfrm>
            <a:off x="1259632" y="3212976"/>
            <a:ext cx="6563072" cy="554360"/>
          </a:xfrm>
          <a:prstGeom prst="rect">
            <a:avLst/>
          </a:prstGeom>
          <a:solidFill>
            <a:srgbClr val="A7E3A7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charset="0"/>
              </a:rPr>
              <a:t>   Межинститутские рабочие группы на базе ВНИРО: определение величины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charset="0"/>
              </a:rPr>
              <a:t>  </a:t>
            </a:r>
            <a:r>
              <a:rPr lang="ru-RU" altLang="ru-RU" sz="1200" b="1" dirty="0" err="1">
                <a:latin typeface="Arial" charset="0"/>
              </a:rPr>
              <a:t>промзапаса</a:t>
            </a:r>
            <a:r>
              <a:rPr lang="ru-RU" altLang="ru-RU" sz="1200" b="1" dirty="0">
                <a:latin typeface="Arial" charset="0"/>
              </a:rPr>
              <a:t> и прогноза ОДУ/ВВ при различных режимах эксплуатации</a:t>
            </a:r>
          </a:p>
        </p:txBody>
      </p:sp>
      <p:sp>
        <p:nvSpPr>
          <p:cNvPr id="22" name="Rectangle 87"/>
          <p:cNvSpPr>
            <a:spLocks noChangeArrowheads="1"/>
          </p:cNvSpPr>
          <p:nvPr/>
        </p:nvSpPr>
        <p:spPr bwMode="blackWhite">
          <a:xfrm>
            <a:off x="342900" y="4005064"/>
            <a:ext cx="8477572" cy="360040"/>
          </a:xfrm>
          <a:prstGeom prst="rect">
            <a:avLst/>
          </a:prstGeom>
          <a:solidFill>
            <a:srgbClr val="A7E3A7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charset="0"/>
              </a:rPr>
              <a:t>Выбор </a:t>
            </a:r>
            <a:r>
              <a:rPr lang="ru-RU" altLang="ru-RU" sz="1200" b="1" dirty="0" err="1">
                <a:latin typeface="Arial" charset="0"/>
              </a:rPr>
              <a:t>Росрыболовством</a:t>
            </a:r>
            <a:r>
              <a:rPr lang="ru-RU" altLang="ru-RU" sz="1200" b="1" dirty="0">
                <a:latin typeface="Arial" charset="0"/>
              </a:rPr>
              <a:t>  оптимального режима эксплуатации запаса на основе научных рекомендаций</a:t>
            </a:r>
          </a:p>
        </p:txBody>
      </p:sp>
      <p:sp>
        <p:nvSpPr>
          <p:cNvPr id="23" name="Rectangle 88"/>
          <p:cNvSpPr>
            <a:spLocks noChangeArrowheads="1"/>
          </p:cNvSpPr>
          <p:nvPr/>
        </p:nvSpPr>
        <p:spPr bwMode="blackWhite">
          <a:xfrm>
            <a:off x="1259632" y="4581128"/>
            <a:ext cx="6605364" cy="329952"/>
          </a:xfrm>
          <a:prstGeom prst="rect">
            <a:avLst/>
          </a:prstGeom>
          <a:solidFill>
            <a:srgbClr val="A7E3A7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charset="0"/>
              </a:rPr>
              <a:t>Утверждение прогноза ОДУ на УС ВНИРО и Отраслевом Прогнозном Совете</a:t>
            </a:r>
          </a:p>
        </p:txBody>
      </p:sp>
      <p:sp>
        <p:nvSpPr>
          <p:cNvPr id="24" name="Rectangle 89"/>
          <p:cNvSpPr>
            <a:spLocks noChangeArrowheads="1"/>
          </p:cNvSpPr>
          <p:nvPr/>
        </p:nvSpPr>
        <p:spPr bwMode="blackWhite">
          <a:xfrm>
            <a:off x="2714600" y="5140424"/>
            <a:ext cx="3657600" cy="304800"/>
          </a:xfrm>
          <a:prstGeom prst="rect">
            <a:avLst/>
          </a:prstGeom>
          <a:solidFill>
            <a:srgbClr val="A7E3A7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charset="0"/>
              </a:rPr>
              <a:t>Общественные слушания прогноза ОДУ</a:t>
            </a:r>
          </a:p>
        </p:txBody>
      </p:sp>
      <p:sp>
        <p:nvSpPr>
          <p:cNvPr id="30" name="Rectangle 83"/>
          <p:cNvSpPr>
            <a:spLocks noChangeArrowheads="1"/>
          </p:cNvSpPr>
          <p:nvPr/>
        </p:nvSpPr>
        <p:spPr bwMode="blackWhite">
          <a:xfrm>
            <a:off x="2142728" y="2708920"/>
            <a:ext cx="4805536" cy="288032"/>
          </a:xfrm>
          <a:prstGeom prst="rect">
            <a:avLst/>
          </a:prstGeom>
          <a:solidFill>
            <a:srgbClr val="A7E3A7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charset="0"/>
              </a:rPr>
              <a:t>Анализ материалов прогноза специалистами ВНИРО </a:t>
            </a:r>
          </a:p>
        </p:txBody>
      </p:sp>
      <p:sp>
        <p:nvSpPr>
          <p:cNvPr id="31" name="Rectangle 83"/>
          <p:cNvSpPr>
            <a:spLocks noChangeArrowheads="1"/>
          </p:cNvSpPr>
          <p:nvPr/>
        </p:nvSpPr>
        <p:spPr bwMode="blackWhite">
          <a:xfrm>
            <a:off x="1323167" y="2209800"/>
            <a:ext cx="6489193" cy="283096"/>
          </a:xfrm>
          <a:prstGeom prst="rect">
            <a:avLst/>
          </a:prstGeom>
          <a:solidFill>
            <a:srgbClr val="A7E3A7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>
                <a:latin typeface="Arial" charset="0"/>
              </a:rPr>
              <a:t>Подготовка и передача во ВНИРО первичных данных и материалов прогноза</a:t>
            </a:r>
          </a:p>
        </p:txBody>
      </p:sp>
      <p:sp>
        <p:nvSpPr>
          <p:cNvPr id="32" name="Rectangle 89"/>
          <p:cNvSpPr>
            <a:spLocks noChangeArrowheads="1"/>
          </p:cNvSpPr>
          <p:nvPr/>
        </p:nvSpPr>
        <p:spPr bwMode="blackWhite">
          <a:xfrm>
            <a:off x="1547664" y="5661248"/>
            <a:ext cx="6048672" cy="432048"/>
          </a:xfrm>
          <a:prstGeom prst="rect">
            <a:avLst/>
          </a:prstGeom>
          <a:solidFill>
            <a:srgbClr val="A7E3A7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300" b="1" dirty="0">
                <a:latin typeface="Arial" charset="0"/>
              </a:rPr>
              <a:t>Направление материалов прогноза ОДУ на ГЭЭ в </a:t>
            </a:r>
            <a:r>
              <a:rPr lang="ru-RU" altLang="ru-RU" sz="1300" b="1" dirty="0" err="1">
                <a:latin typeface="Arial" charset="0"/>
              </a:rPr>
              <a:t>Росприроднадзор</a:t>
            </a:r>
            <a:endParaRPr lang="ru-RU" altLang="ru-RU" sz="13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16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ne 98"/>
          <p:cNvSpPr>
            <a:spLocks noChangeShapeType="1"/>
          </p:cNvSpPr>
          <p:nvPr/>
        </p:nvSpPr>
        <p:spPr bwMode="blackWhite">
          <a:xfrm flipH="1">
            <a:off x="4644008" y="4221088"/>
            <a:ext cx="0" cy="504056"/>
          </a:xfrm>
          <a:prstGeom prst="line">
            <a:avLst/>
          </a:prstGeom>
          <a:noFill/>
          <a:ln w="10477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0483"/>
            <a:ext cx="9144000" cy="617517"/>
          </a:xfrm>
          <a:prstGeom prst="rect">
            <a:avLst/>
          </a:prstGeom>
        </p:spPr>
      </p:pic>
      <p:pic>
        <p:nvPicPr>
          <p:cNvPr id="8" name="Рисунок 7" descr="logo!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59" y="44624"/>
            <a:ext cx="2033169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3731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029" y="23241"/>
            <a:ext cx="742906" cy="76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84368" y="638132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Слайд 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11760" y="188640"/>
            <a:ext cx="4680520" cy="553998"/>
          </a:xfrm>
          <a:prstGeom prst="rect">
            <a:avLst/>
          </a:prstGeom>
          <a:solidFill>
            <a:srgbClr val="FF8181"/>
          </a:solidFill>
          <a:effectLst>
            <a:outerShdw blurRad="50800" dist="139700" dir="3000000" algn="tl" rotWithShape="0">
              <a:prstClr val="black">
                <a:alpha val="29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  <a:bevelB w="50800"/>
          </a:sp3d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Разработка прогноза РВ</a:t>
            </a:r>
          </a:p>
        </p:txBody>
      </p:sp>
      <p:sp>
        <p:nvSpPr>
          <p:cNvPr id="16" name="Line 98"/>
          <p:cNvSpPr>
            <a:spLocks noChangeShapeType="1"/>
          </p:cNvSpPr>
          <p:nvPr/>
        </p:nvSpPr>
        <p:spPr bwMode="blackWhite">
          <a:xfrm flipH="1">
            <a:off x="4644008" y="2348880"/>
            <a:ext cx="0" cy="504056"/>
          </a:xfrm>
          <a:prstGeom prst="line">
            <a:avLst/>
          </a:prstGeom>
          <a:noFill/>
          <a:ln w="10477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sp>
        <p:nvSpPr>
          <p:cNvPr id="18" name="Rectangle 87"/>
          <p:cNvSpPr>
            <a:spLocks noChangeArrowheads="1"/>
          </p:cNvSpPr>
          <p:nvPr/>
        </p:nvSpPr>
        <p:spPr bwMode="blackWhite">
          <a:xfrm>
            <a:off x="1547664" y="2852936"/>
            <a:ext cx="6192688" cy="1368152"/>
          </a:xfrm>
          <a:prstGeom prst="rect">
            <a:avLst/>
          </a:prstGeom>
          <a:gradFill>
            <a:gsLst>
              <a:gs pos="0">
                <a:srgbClr val="FF8F8F"/>
              </a:gs>
              <a:gs pos="80000">
                <a:srgbClr val="9DCD1D"/>
              </a:gs>
              <a:gs pos="37000">
                <a:srgbClr val="FFC000"/>
              </a:gs>
              <a:gs pos="100000">
                <a:srgbClr val="3AD93A"/>
              </a:gs>
            </a:gsLst>
            <a:lin ang="5400000" scaled="1"/>
          </a:gra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Проблемы: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Приказ № 287 не обеспечивает необходимую координацию работ -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зоны ответственности НИИ, процедура, этапы и сроки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разработки прогноза РВ не определены</a:t>
            </a:r>
          </a:p>
        </p:txBody>
      </p:sp>
      <p:sp>
        <p:nvSpPr>
          <p:cNvPr id="20" name="Rectangle 88"/>
          <p:cNvSpPr>
            <a:spLocks noChangeArrowheads="1"/>
          </p:cNvSpPr>
          <p:nvPr/>
        </p:nvSpPr>
        <p:spPr bwMode="blackWhite">
          <a:xfrm>
            <a:off x="1259632" y="4725144"/>
            <a:ext cx="6821388" cy="1224136"/>
          </a:xfrm>
          <a:prstGeom prst="rect">
            <a:avLst/>
          </a:prstGeom>
          <a:solidFill>
            <a:srgbClr val="33CC33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tIns="108000" anchor="t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Задача: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Необходимо в кратчайшие сроки разработать и принять новый приказ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 err="1">
                <a:latin typeface="Arial" charset="0"/>
              </a:rPr>
              <a:t>Росрыболовства</a:t>
            </a:r>
            <a:r>
              <a:rPr lang="ru-RU" altLang="ru-RU" sz="1400" b="1" dirty="0">
                <a:latin typeface="Arial" charset="0"/>
              </a:rPr>
              <a:t> о представлении материалов, обосновывающих РВ.</a:t>
            </a:r>
          </a:p>
        </p:txBody>
      </p:sp>
      <p:sp>
        <p:nvSpPr>
          <p:cNvPr id="21" name="Rectangle 87"/>
          <p:cNvSpPr>
            <a:spLocks noChangeArrowheads="1"/>
          </p:cNvSpPr>
          <p:nvPr/>
        </p:nvSpPr>
        <p:spPr bwMode="blackWhite">
          <a:xfrm>
            <a:off x="1259632" y="1052736"/>
            <a:ext cx="6696743" cy="1296144"/>
          </a:xfrm>
          <a:prstGeom prst="rect">
            <a:avLst/>
          </a:prstGeom>
          <a:solidFill>
            <a:srgbClr val="FF8F8F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soft" dir="t"/>
          </a:scene3d>
          <a:sp3d extrusionH="82550">
            <a:bevelT w="139700" h="177800" prst="coolSlant"/>
            <a:extrusionClr>
              <a:schemeClr val="bg1"/>
            </a:extrusionClr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Нормативная база: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Приказ </a:t>
            </a:r>
            <a:r>
              <a:rPr lang="ru-RU" altLang="ru-RU" sz="1400" b="1" dirty="0" err="1">
                <a:latin typeface="Arial" charset="0"/>
              </a:rPr>
              <a:t>Росрыболовства</a:t>
            </a:r>
            <a:r>
              <a:rPr lang="ru-RU" altLang="ru-RU" sz="1400" b="1" dirty="0">
                <a:latin typeface="Arial" charset="0"/>
              </a:rPr>
              <a:t> от 18.04.2013 г. №287 «Об организации работ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по предоставлению в пользование водных биоресурсов,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ОДУ которых не устанавливается»</a:t>
            </a:r>
          </a:p>
        </p:txBody>
      </p:sp>
    </p:spTree>
    <p:extLst>
      <p:ext uri="{BB962C8B-B14F-4D97-AF65-F5344CB8AC3E}">
        <p14:creationId xmlns:p14="http://schemas.microsoft.com/office/powerpoint/2010/main" val="419441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Line 98"/>
          <p:cNvSpPr>
            <a:spLocks noChangeShapeType="1"/>
          </p:cNvSpPr>
          <p:nvPr/>
        </p:nvSpPr>
        <p:spPr bwMode="blackWhite">
          <a:xfrm flipH="1">
            <a:off x="4572000" y="4725144"/>
            <a:ext cx="0" cy="423762"/>
          </a:xfrm>
          <a:prstGeom prst="line">
            <a:avLst/>
          </a:prstGeom>
          <a:noFill/>
          <a:ln w="9207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8" name="Рисунок 7" descr="logo!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7" y="44624"/>
            <a:ext cx="1512168" cy="5760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309320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1691680" y="365755"/>
            <a:ext cx="6480720" cy="830997"/>
          </a:xfrm>
          <a:prstGeom prst="rect">
            <a:avLst/>
          </a:prstGeom>
          <a:solidFill>
            <a:srgbClr val="FF8181"/>
          </a:solidFill>
          <a:effectLst>
            <a:outerShdw blurRad="50800" dist="114300" dir="3000000" algn="ctr" rotWithShape="0">
              <a:schemeClr val="bg1">
                <a:lumMod val="50000"/>
                <a:alpha val="43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Государственный мониторинг водных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биологических ресурсов и среды их обитания</a:t>
            </a:r>
          </a:p>
        </p:txBody>
      </p:sp>
      <p:pic>
        <p:nvPicPr>
          <p:cNvPr id="13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077" y="23241"/>
            <a:ext cx="653858" cy="66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84368" y="638132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Слайд 6</a:t>
            </a:r>
          </a:p>
        </p:txBody>
      </p:sp>
      <p:sp>
        <p:nvSpPr>
          <p:cNvPr id="15" name="Line 98"/>
          <p:cNvSpPr>
            <a:spLocks noChangeShapeType="1"/>
          </p:cNvSpPr>
          <p:nvPr/>
        </p:nvSpPr>
        <p:spPr bwMode="blackWhite">
          <a:xfrm flipH="1">
            <a:off x="4572000" y="2492896"/>
            <a:ext cx="0" cy="423762"/>
          </a:xfrm>
          <a:prstGeom prst="line">
            <a:avLst/>
          </a:prstGeom>
          <a:noFill/>
          <a:ln w="9207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  <p:sp>
        <p:nvSpPr>
          <p:cNvPr id="16" name="Rectangle 87"/>
          <p:cNvSpPr>
            <a:spLocks noChangeArrowheads="1"/>
          </p:cNvSpPr>
          <p:nvPr/>
        </p:nvSpPr>
        <p:spPr bwMode="blackWhite">
          <a:xfrm>
            <a:off x="681137" y="2924944"/>
            <a:ext cx="7707287" cy="1872208"/>
          </a:xfrm>
          <a:prstGeom prst="rect">
            <a:avLst/>
          </a:prstGeom>
          <a:gradFill>
            <a:gsLst>
              <a:gs pos="0">
                <a:srgbClr val="FFC000"/>
              </a:gs>
              <a:gs pos="89000">
                <a:srgbClr val="43C143"/>
              </a:gs>
              <a:gs pos="100000">
                <a:srgbClr val="43C143"/>
              </a:gs>
            </a:gsLst>
            <a:lin ang="5400000" scaled="1"/>
          </a:gra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114300" dir="3000000" algn="tl" rotWithShape="0">
              <a:schemeClr val="tx1">
                <a:lumMod val="65000"/>
                <a:lumOff val="35000"/>
                <a:alpha val="4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Проблемы: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Приказ № 1020 не обеспечивает достаточную координацию и единый методический 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подход к выполнению работ; отслеживаемые параметры избыточны и не связаны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с задачами </a:t>
            </a:r>
            <a:r>
              <a:rPr lang="ru-RU" altLang="ru-RU" sz="1400" b="1" dirty="0" err="1">
                <a:latin typeface="Arial" charset="0"/>
              </a:rPr>
              <a:t>рыбохозяйственных</a:t>
            </a:r>
            <a:r>
              <a:rPr lang="ru-RU" altLang="ru-RU" sz="1400" b="1" dirty="0">
                <a:latin typeface="Arial" charset="0"/>
              </a:rPr>
              <a:t> исследований, тогда как важные для для рыбного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хозяйства параметры данным приказом не предусмотрены</a:t>
            </a:r>
          </a:p>
        </p:txBody>
      </p:sp>
      <p:sp>
        <p:nvSpPr>
          <p:cNvPr id="17" name="Rectangle 88"/>
          <p:cNvSpPr>
            <a:spLocks noChangeArrowheads="1"/>
          </p:cNvSpPr>
          <p:nvPr/>
        </p:nvSpPr>
        <p:spPr bwMode="blackWhite">
          <a:xfrm>
            <a:off x="681137" y="5157193"/>
            <a:ext cx="7851303" cy="1008111"/>
          </a:xfrm>
          <a:prstGeom prst="rect">
            <a:avLst/>
          </a:prstGeom>
          <a:solidFill>
            <a:srgbClr val="3CB63C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63500" dir="36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Задача: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Необходимо разработать и принять новую редакцию приказа № 1020,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определяющую регламент сбора и передачи данных государственного мониторинга</a:t>
            </a:r>
          </a:p>
        </p:txBody>
      </p:sp>
      <p:sp>
        <p:nvSpPr>
          <p:cNvPr id="18" name="Rectangle 87"/>
          <p:cNvSpPr>
            <a:spLocks noChangeArrowheads="1"/>
          </p:cNvSpPr>
          <p:nvPr/>
        </p:nvSpPr>
        <p:spPr bwMode="blackWhite">
          <a:xfrm>
            <a:off x="827584" y="1439065"/>
            <a:ext cx="7560840" cy="1098793"/>
          </a:xfrm>
          <a:prstGeom prst="rect">
            <a:avLst/>
          </a:prstGeom>
          <a:solidFill>
            <a:srgbClr val="FDC45D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127000" dir="36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Нормативная база: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Приказ </a:t>
            </a:r>
            <a:r>
              <a:rPr lang="ru-RU" altLang="ru-RU" sz="1400" b="1" dirty="0" err="1">
                <a:latin typeface="Arial" charset="0"/>
              </a:rPr>
              <a:t>Росрыболовства</a:t>
            </a:r>
            <a:r>
              <a:rPr lang="ru-RU" altLang="ru-RU" sz="1400" b="1" dirty="0">
                <a:latin typeface="Arial" charset="0"/>
              </a:rPr>
              <a:t> от 13.11.2009 г. №1020 «Об утверждении Инструкции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о передаче данных государственного мониторинга водных биоресурсов… »</a:t>
            </a:r>
          </a:p>
        </p:txBody>
      </p:sp>
    </p:spTree>
    <p:extLst>
      <p:ext uri="{BB962C8B-B14F-4D97-AF65-F5344CB8AC3E}">
        <p14:creationId xmlns:p14="http://schemas.microsoft.com/office/powerpoint/2010/main" val="68999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0483"/>
            <a:ext cx="9144000" cy="617517"/>
          </a:xfrm>
          <a:prstGeom prst="rect">
            <a:avLst/>
          </a:prstGeom>
        </p:spPr>
      </p:pic>
      <p:pic>
        <p:nvPicPr>
          <p:cNvPr id="8" name="Рисунок 7" descr="logo!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59" y="44624"/>
            <a:ext cx="1889153" cy="45473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3731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195736" y="620688"/>
            <a:ext cx="4941130" cy="828092"/>
          </a:xfrm>
          <a:prstGeom prst="rect">
            <a:avLst/>
          </a:prstGeom>
          <a:solidFill>
            <a:srgbClr val="FFE471"/>
          </a:solidFill>
          <a:effectLst>
            <a:outerShdw blurRad="50800" dist="88900" dir="24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 anchor="ctr" anchorCtr="0">
            <a:noAutofit/>
          </a:bodyPr>
          <a:lstStyle/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Правила рыболовства</a:t>
            </a:r>
          </a:p>
          <a:p>
            <a:pPr algn="ctr"/>
            <a:r>
              <a:rPr lang="ru-RU" altLang="ru-RU" sz="1400" b="1" dirty="0">
                <a:latin typeface="Arial" charset="0"/>
              </a:rPr>
              <a:t>(приказ Росрыболовства от 25.10.2016 г. №670)</a:t>
            </a:r>
          </a:p>
          <a:p>
            <a:pPr algn="ctr"/>
            <a:endParaRPr lang="ru-RU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13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977" y="23242"/>
            <a:ext cx="583527" cy="5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84368" y="638132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Слайд 7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212976"/>
            <a:ext cx="8352928" cy="2695610"/>
          </a:xfrm>
          <a:prstGeom prst="rect">
            <a:avLst/>
          </a:prstGeom>
          <a:gradFill>
            <a:gsLst>
              <a:gs pos="52000">
                <a:srgbClr val="9DCD1D"/>
              </a:gs>
              <a:gs pos="16000">
                <a:srgbClr val="FFC000"/>
              </a:gs>
              <a:gs pos="88000">
                <a:srgbClr val="3AD93A"/>
              </a:gs>
            </a:gsLst>
            <a:lin ang="5400000" scaled="1"/>
          </a:gradFill>
          <a:effectLst>
            <a:outerShdw blurRad="50800" dist="101600" dir="30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fontAlgn="auto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defRPr/>
            </a:pP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Первоочередные задачи гармонизации Правил:</a:t>
            </a:r>
          </a:p>
          <a:p>
            <a:pPr marL="542925" indent="-542925">
              <a:lnSpc>
                <a:spcPts val="2200"/>
              </a:lnSpc>
              <a:spcAft>
                <a:spcPts val="9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Устранить несоответствия Правил в части ограничений добычи (вылова) между граничащими рыбохозяйственными бассейнами, а также в части их общих положений</a:t>
            </a:r>
          </a:p>
          <a:p>
            <a:pPr marL="542925" indent="-542925" fontAlgn="auto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Внести в Правила нормы, позволяющие осуществлять учет видового и весового состава уловов ВБР по итогам их выгрузки в местах доставки  (поручение Президента РФ  </a:t>
            </a:r>
            <a:b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В.В. Путина от 18.01.2017 г. № Пр-109)</a:t>
            </a:r>
          </a:p>
          <a:p>
            <a:pPr marL="542925" indent="-542925" fontAlgn="auto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q"/>
              <a:defRPr/>
            </a:pPr>
            <a:r>
              <a:rPr lang="ru-RU" sz="1300" b="1" dirty="0">
                <a:latin typeface="Arial" panose="020B0604020202020204" pitchFamily="34" charset="0"/>
                <a:cs typeface="Arial" panose="020B0604020202020204" pitchFamily="34" charset="0"/>
              </a:rPr>
              <a:t>Дать предложения по разработке Правил любительского рыболовства в разрезе рыбохозяйственных бассейнов и субъектов Российской Федерации</a:t>
            </a:r>
          </a:p>
        </p:txBody>
      </p:sp>
      <p:sp>
        <p:nvSpPr>
          <p:cNvPr id="16" name="Rectangle 87"/>
          <p:cNvSpPr>
            <a:spLocks noChangeArrowheads="1"/>
          </p:cNvSpPr>
          <p:nvPr/>
        </p:nvSpPr>
        <p:spPr bwMode="blackWhite">
          <a:xfrm>
            <a:off x="323528" y="1916832"/>
            <a:ext cx="8516365" cy="843613"/>
          </a:xfrm>
          <a:prstGeom prst="rect">
            <a:avLst/>
          </a:prstGeom>
          <a:solidFill>
            <a:srgbClr val="FFE471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114300" dir="3000000" algn="tl" rotWithShape="0">
              <a:schemeClr val="tx1">
                <a:lumMod val="65000"/>
                <a:lumOff val="35000"/>
                <a:alpha val="42000"/>
              </a:scheme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flatTx/>
          </a:bodyPr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>
              <a:spcBef>
                <a:spcPct val="20000"/>
              </a:spcBef>
              <a:buClr>
                <a:srgbClr val="00CCFF"/>
              </a:buClr>
              <a:buSzPct val="6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Проблема:  Действующие Правила отстают от динамики экосистем и изменений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r>
              <a:rPr lang="ru-RU" altLang="ru-RU" sz="1400" b="1" dirty="0">
                <a:latin typeface="Arial" charset="0"/>
              </a:rPr>
              <a:t>законодательства в области рыболовства, сохранения водных биоресурсов и аквакультуры </a:t>
            </a:r>
          </a:p>
        </p:txBody>
      </p:sp>
      <p:sp>
        <p:nvSpPr>
          <p:cNvPr id="20" name="Line 98"/>
          <p:cNvSpPr>
            <a:spLocks noChangeShapeType="1"/>
          </p:cNvSpPr>
          <p:nvPr/>
        </p:nvSpPr>
        <p:spPr bwMode="blackWhite">
          <a:xfrm flipH="1">
            <a:off x="4572000" y="2780928"/>
            <a:ext cx="0" cy="432048"/>
          </a:xfrm>
          <a:prstGeom prst="line">
            <a:avLst/>
          </a:prstGeom>
          <a:noFill/>
          <a:ln w="9207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flatTx/>
          </a:bodyPr>
          <a:lstStyle/>
          <a:p>
            <a:endParaRPr lang="ru-RU" sz="1200"/>
          </a:p>
        </p:txBody>
      </p:sp>
    </p:spTree>
    <p:extLst>
      <p:ext uri="{BB962C8B-B14F-4D97-AF65-F5344CB8AC3E}">
        <p14:creationId xmlns:p14="http://schemas.microsoft.com/office/powerpoint/2010/main" val="19746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трелка вниз 16"/>
          <p:cNvSpPr/>
          <p:nvPr/>
        </p:nvSpPr>
        <p:spPr>
          <a:xfrm>
            <a:off x="3059832" y="3789280"/>
            <a:ext cx="648072" cy="935984"/>
          </a:xfrm>
          <a:prstGeom prst="downArrow">
            <a:avLst>
              <a:gd name="adj1" fmla="val 50000"/>
              <a:gd name="adj2" fmla="val 52109"/>
            </a:avLst>
          </a:prstGeom>
          <a:gradFill>
            <a:gsLst>
              <a:gs pos="65000">
                <a:srgbClr val="80B828"/>
              </a:gs>
              <a:gs pos="0">
                <a:srgbClr val="FFE471"/>
              </a:gs>
              <a:gs pos="96000">
                <a:srgbClr val="00B050"/>
              </a:gs>
            </a:gsLst>
            <a:lin ang="5400000" scaled="0"/>
          </a:gradFill>
          <a:ln>
            <a:noFill/>
          </a:ln>
          <a:effectLst>
            <a:outerShdw blurRad="50800" dist="762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h="50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6012160" y="3789280"/>
            <a:ext cx="648072" cy="935984"/>
          </a:xfrm>
          <a:prstGeom prst="downArrow">
            <a:avLst>
              <a:gd name="adj1" fmla="val 50000"/>
              <a:gd name="adj2" fmla="val 52109"/>
            </a:avLst>
          </a:prstGeom>
          <a:gradFill>
            <a:gsLst>
              <a:gs pos="65000">
                <a:srgbClr val="80B828"/>
              </a:gs>
              <a:gs pos="0">
                <a:srgbClr val="FFE471"/>
              </a:gs>
              <a:gs pos="96000">
                <a:srgbClr val="00B050"/>
              </a:gs>
            </a:gsLst>
            <a:lin ang="5400000" scaled="0"/>
          </a:gradFill>
          <a:ln>
            <a:noFill/>
          </a:ln>
          <a:effectLst>
            <a:outerShdw blurRad="50800" dist="76200" dir="30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h="508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0483"/>
            <a:ext cx="9144000" cy="617517"/>
          </a:xfrm>
          <a:prstGeom prst="rect">
            <a:avLst/>
          </a:prstGeom>
        </p:spPr>
      </p:pic>
      <p:pic>
        <p:nvPicPr>
          <p:cNvPr id="8" name="Рисунок 7" descr="logo!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559" y="44624"/>
            <a:ext cx="2033169" cy="57606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3731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23241"/>
            <a:ext cx="794519" cy="813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84368" y="638132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Слайд 8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584776"/>
            <a:ext cx="5328592" cy="828000"/>
          </a:xfrm>
          <a:solidFill>
            <a:srgbClr val="FFE471"/>
          </a:solidFill>
          <a:effectLst>
            <a:outerShdw blurRad="50800" dist="88900" dir="30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r>
              <a:rPr lang="ru-RU" sz="2400" b="1" dirty="0" err="1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Аквакультура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: </a:t>
            </a:r>
            <a:br>
              <a:rPr lang="ru-RU" sz="24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</a:b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взаимодействие научных организаций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43608" y="1917072"/>
            <a:ext cx="3456384" cy="1872208"/>
          </a:xfrm>
          <a:prstGeom prst="roundRect">
            <a:avLst/>
          </a:prstGeom>
          <a:solidFill>
            <a:srgbClr val="FFE471"/>
          </a:solidFill>
          <a:ln w="0">
            <a:solidFill>
              <a:srgbClr val="FFE471"/>
            </a:solidFill>
          </a:ln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Отсутствие единого подхода к формированию обосновывающих  материалов к приказам Минсельхоза России и </a:t>
            </a:r>
            <a:r>
              <a:rPr lang="ru-RU" dirty="0" err="1">
                <a:solidFill>
                  <a:schemeClr val="tx1"/>
                </a:solidFill>
              </a:rPr>
              <a:t>Росрыболовства</a:t>
            </a:r>
            <a:r>
              <a:rPr lang="ru-RU" dirty="0">
                <a:solidFill>
                  <a:schemeClr val="tx1"/>
                </a:solidFill>
              </a:rPr>
              <a:t>  в области </a:t>
            </a:r>
            <a:r>
              <a:rPr lang="ru-RU" dirty="0" err="1">
                <a:solidFill>
                  <a:schemeClr val="tx1"/>
                </a:solidFill>
              </a:rPr>
              <a:t>аквакультуры</a:t>
            </a:r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32040" y="1917072"/>
            <a:ext cx="3384376" cy="1872208"/>
          </a:xfrm>
          <a:prstGeom prst="roundRect">
            <a:avLst/>
          </a:prstGeom>
          <a:solidFill>
            <a:srgbClr val="FFE471"/>
          </a:solidFill>
          <a:ln w="0">
            <a:solidFill>
              <a:srgbClr val="FFE47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Отсутствие установленного порядка взаимодействия научных организаций при формировании планов, исполнении работ и оценке результатов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43608" y="4725264"/>
            <a:ext cx="7416824" cy="1080000"/>
          </a:xfrm>
          <a:prstGeom prst="roundRect">
            <a:avLst/>
          </a:prstGeom>
          <a:solidFill>
            <a:srgbClr val="00B050"/>
          </a:solidFill>
          <a:ln>
            <a:solidFill>
              <a:srgbClr val="92D050"/>
            </a:solidFill>
          </a:ln>
          <a:effectLst>
            <a:outerShdw blurRad="50800" dist="88900" dir="3000000" algn="tl" rotWithShape="0">
              <a:schemeClr val="tx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Проект ведомственного приказа по утверждению порядка взаимодействия научных организаций </a:t>
            </a:r>
            <a:r>
              <a:rPr lang="ru-RU" dirty="0" err="1">
                <a:solidFill>
                  <a:schemeClr val="tx1"/>
                </a:solidFill>
              </a:rPr>
              <a:t>Росрыболовства</a:t>
            </a:r>
            <a:r>
              <a:rPr lang="ru-RU" dirty="0">
                <a:solidFill>
                  <a:schemeClr val="tx1"/>
                </a:solidFill>
              </a:rPr>
              <a:t>  при выполнении работ в области </a:t>
            </a:r>
            <a:r>
              <a:rPr lang="ru-RU" dirty="0" err="1">
                <a:solidFill>
                  <a:schemeClr val="tx1"/>
                </a:solidFill>
              </a:rPr>
              <a:t>аквакультуры</a:t>
            </a:r>
            <a:r>
              <a:rPr lang="ru-RU" dirty="0">
                <a:solidFill>
                  <a:schemeClr val="tx1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0481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40483"/>
            <a:ext cx="9144000" cy="617517"/>
          </a:xfrm>
          <a:prstGeom prst="rect">
            <a:avLst/>
          </a:prstGeom>
        </p:spPr>
      </p:pic>
      <p:pic>
        <p:nvPicPr>
          <p:cNvPr id="8" name="Рисунок 7" descr="logo!2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496" y="29464"/>
            <a:ext cx="2249193" cy="4472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237312"/>
            <a:ext cx="9144000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D:\Documents\Мои Рисунки\Prezi\png\ФАР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23242"/>
            <a:ext cx="578495" cy="59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884368" y="6381328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Слайд 9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768752" cy="792088"/>
          </a:xfrm>
          <a:solidFill>
            <a:srgbClr val="FFE47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Направления  развития научного обеспечения искусственного воспроизводства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47290370"/>
              </p:ext>
            </p:extLst>
          </p:nvPr>
        </p:nvGraphicFramePr>
        <p:xfrm>
          <a:off x="232099" y="1628800"/>
          <a:ext cx="867980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8968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3269</TotalTime>
  <Words>1449</Words>
  <Application>Microsoft Office PowerPoint</Application>
  <PresentationFormat>Экран (4:3)</PresentationFormat>
  <Paragraphs>264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Аквакультура:  взаимодействие научных организаций</vt:lpstr>
      <vt:lpstr>Направления  развития научного обеспечения искусственного воспроизводства</vt:lpstr>
      <vt:lpstr>Презентация PowerPoint</vt:lpstr>
      <vt:lpstr>Направления развития научного обеспечения аквакультуры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UrurushPC</dc:creator>
  <cp:lastModifiedBy>Пользователь Windows</cp:lastModifiedBy>
  <cp:revision>255</cp:revision>
  <cp:lastPrinted>2017-03-27T10:02:05Z</cp:lastPrinted>
  <dcterms:created xsi:type="dcterms:W3CDTF">2014-09-09T22:54:14Z</dcterms:created>
  <dcterms:modified xsi:type="dcterms:W3CDTF">2017-03-29T14:42:55Z</dcterms:modified>
</cp:coreProperties>
</file>